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sldIdLst>
    <p:sldId id="256" r:id="rId2"/>
    <p:sldId id="257" r:id="rId3"/>
    <p:sldId id="258" r:id="rId4"/>
    <p:sldId id="260" r:id="rId5"/>
    <p:sldId id="259" r:id="rId6"/>
    <p:sldId id="276" r:id="rId7"/>
    <p:sldId id="279" r:id="rId8"/>
    <p:sldId id="278" r:id="rId9"/>
    <p:sldId id="261" r:id="rId10"/>
    <p:sldId id="280" r:id="rId11"/>
    <p:sldId id="285" r:id="rId12"/>
    <p:sldId id="273" r:id="rId13"/>
    <p:sldId id="274" r:id="rId14"/>
    <p:sldId id="272" r:id="rId15"/>
    <p:sldId id="281" r:id="rId16"/>
    <p:sldId id="267" r:id="rId17"/>
    <p:sldId id="268" r:id="rId18"/>
    <p:sldId id="269" r:id="rId19"/>
    <p:sldId id="270" r:id="rId20"/>
    <p:sldId id="271" r:id="rId21"/>
    <p:sldId id="283" r:id="rId22"/>
    <p:sldId id="286" r:id="rId23"/>
    <p:sldId id="287" r:id="rId24"/>
    <p:sldId id="288" r:id="rId25"/>
    <p:sldId id="289" r:id="rId26"/>
    <p:sldId id="282" r:id="rId27"/>
    <p:sldId id="293" r:id="rId28"/>
    <p:sldId id="294" r:id="rId29"/>
    <p:sldId id="295" r:id="rId30"/>
    <p:sldId id="296" r:id="rId31"/>
    <p:sldId id="297" r:id="rId32"/>
    <p:sldId id="284" r:id="rId33"/>
    <p:sldId id="277" r:id="rId34"/>
    <p:sldId id="290" r:id="rId35"/>
    <p:sldId id="298" r:id="rId36"/>
    <p:sldId id="263" r:id="rId37"/>
    <p:sldId id="265" r:id="rId38"/>
    <p:sldId id="26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8080"/>
    <a:srgbClr val="F8B714"/>
    <a:srgbClr val="7A369C"/>
    <a:srgbClr val="44C4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32" autoAdjust="0"/>
    <p:restoredTop sz="94660"/>
  </p:normalViewPr>
  <p:slideViewPr>
    <p:cSldViewPr snapToGrid="0">
      <p:cViewPr varScale="1">
        <p:scale>
          <a:sx n="86" d="100"/>
          <a:sy n="86" d="100"/>
        </p:scale>
        <p:origin x="54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0B77C1-38F6-4995-BA2A-512684CFFCDC}"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A1A03105-C2A7-4538-9AEB-FB61894A003A}">
      <dgm:prSet/>
      <dgm:spPr/>
      <dgm:t>
        <a:bodyPr/>
        <a:lstStyle/>
        <a:p>
          <a:r>
            <a:rPr lang="en-US" dirty="0">
              <a:latin typeface="Calibri" panose="020F0502020204030204" pitchFamily="34" charset="0"/>
              <a:cs typeface="Calibri" panose="020F0502020204030204" pitchFamily="34" charset="0"/>
            </a:rPr>
            <a:t>Introduction</a:t>
          </a:r>
        </a:p>
      </dgm:t>
    </dgm:pt>
    <dgm:pt modelId="{EE79D95E-DF1E-4C6B-B757-32073D743368}" type="parTrans" cxnId="{D1C673DE-E541-4EC4-ACE7-9DB267EA5962}">
      <dgm:prSet/>
      <dgm:spPr/>
      <dgm:t>
        <a:bodyPr/>
        <a:lstStyle/>
        <a:p>
          <a:endParaRPr lang="en-US"/>
        </a:p>
      </dgm:t>
    </dgm:pt>
    <dgm:pt modelId="{E305CD51-7E49-4FA6-85E0-76F93DDADAD5}" type="sibTrans" cxnId="{D1C673DE-E541-4EC4-ACE7-9DB267EA5962}">
      <dgm:prSet/>
      <dgm:spPr/>
      <dgm:t>
        <a:bodyPr/>
        <a:lstStyle/>
        <a:p>
          <a:endParaRPr lang="en-US"/>
        </a:p>
      </dgm:t>
    </dgm:pt>
    <dgm:pt modelId="{36383DBB-BFA9-4758-906F-B31746DF4829}">
      <dgm:prSet/>
      <dgm:spPr/>
      <dgm:t>
        <a:bodyPr/>
        <a:lstStyle/>
        <a:p>
          <a:r>
            <a:rPr lang="en-US" dirty="0">
              <a:latin typeface="Calibri" panose="020F0502020204030204" pitchFamily="34" charset="0"/>
              <a:cs typeface="Calibri" panose="020F0502020204030204" pitchFamily="34" charset="0"/>
            </a:rPr>
            <a:t>Industry Analysis</a:t>
          </a:r>
        </a:p>
      </dgm:t>
    </dgm:pt>
    <dgm:pt modelId="{A6E05C6E-94CF-4A77-BBD5-BE68CD75D727}" type="parTrans" cxnId="{FBE60F0B-7F92-4E9C-ABD3-C25B8BE8DD42}">
      <dgm:prSet/>
      <dgm:spPr/>
      <dgm:t>
        <a:bodyPr/>
        <a:lstStyle/>
        <a:p>
          <a:endParaRPr lang="en-US"/>
        </a:p>
      </dgm:t>
    </dgm:pt>
    <dgm:pt modelId="{63A237F4-096F-4F94-9C88-B91984773844}" type="sibTrans" cxnId="{FBE60F0B-7F92-4E9C-ABD3-C25B8BE8DD42}">
      <dgm:prSet/>
      <dgm:spPr/>
      <dgm:t>
        <a:bodyPr/>
        <a:lstStyle/>
        <a:p>
          <a:endParaRPr lang="en-US"/>
        </a:p>
      </dgm:t>
    </dgm:pt>
    <dgm:pt modelId="{7E547316-C4BF-4BFF-97CF-F2D8EA181436}">
      <dgm:prSet/>
      <dgm:spPr/>
      <dgm:t>
        <a:bodyPr/>
        <a:lstStyle/>
        <a:p>
          <a:r>
            <a:rPr lang="en-US" dirty="0">
              <a:latin typeface="Calibri" panose="020F0502020204030204" pitchFamily="34" charset="0"/>
              <a:cs typeface="Calibri" panose="020F0502020204030204" pitchFamily="34" charset="0"/>
            </a:rPr>
            <a:t>Data Analysis</a:t>
          </a:r>
        </a:p>
      </dgm:t>
    </dgm:pt>
    <dgm:pt modelId="{E9090E61-F09F-4BC1-9E79-F9A19DA1AF6C}" type="parTrans" cxnId="{33440E4E-703F-4AED-8459-287CBBB79AB0}">
      <dgm:prSet/>
      <dgm:spPr/>
      <dgm:t>
        <a:bodyPr/>
        <a:lstStyle/>
        <a:p>
          <a:endParaRPr lang="en-US"/>
        </a:p>
      </dgm:t>
    </dgm:pt>
    <dgm:pt modelId="{49AA24C2-09A4-4A0C-9593-53B4417A969A}" type="sibTrans" cxnId="{33440E4E-703F-4AED-8459-287CBBB79AB0}">
      <dgm:prSet/>
      <dgm:spPr/>
      <dgm:t>
        <a:bodyPr/>
        <a:lstStyle/>
        <a:p>
          <a:endParaRPr lang="en-US"/>
        </a:p>
      </dgm:t>
    </dgm:pt>
    <dgm:pt modelId="{2928F5F5-FF33-4A46-A84B-E7D75E59B798}">
      <dgm:prSet/>
      <dgm:spPr/>
      <dgm:t>
        <a:bodyPr/>
        <a:lstStyle/>
        <a:p>
          <a:r>
            <a:rPr lang="en-US">
              <a:latin typeface="Calibri" panose="020F0502020204030204" pitchFamily="34" charset="0"/>
              <a:cs typeface="Calibri" panose="020F0502020204030204" pitchFamily="34" charset="0"/>
            </a:rPr>
            <a:t>Business Recommendations</a:t>
          </a:r>
        </a:p>
      </dgm:t>
    </dgm:pt>
    <dgm:pt modelId="{23B1514B-A63C-4E51-BE8A-318867954E18}" type="parTrans" cxnId="{2F5572F8-AD50-40C1-8236-F555FF19311F}">
      <dgm:prSet/>
      <dgm:spPr/>
      <dgm:t>
        <a:bodyPr/>
        <a:lstStyle/>
        <a:p>
          <a:endParaRPr lang="en-US"/>
        </a:p>
      </dgm:t>
    </dgm:pt>
    <dgm:pt modelId="{7900A101-7FC7-4C89-BAC1-71769808E89E}" type="sibTrans" cxnId="{2F5572F8-AD50-40C1-8236-F555FF19311F}">
      <dgm:prSet/>
      <dgm:spPr/>
      <dgm:t>
        <a:bodyPr/>
        <a:lstStyle/>
        <a:p>
          <a:endParaRPr lang="en-US"/>
        </a:p>
      </dgm:t>
    </dgm:pt>
    <dgm:pt modelId="{61445DA7-6E32-4FD3-974A-BED2684D7DDF}">
      <dgm:prSet/>
      <dgm:spPr/>
      <dgm:t>
        <a:bodyPr/>
        <a:lstStyle/>
        <a:p>
          <a:r>
            <a:rPr lang="en-US">
              <a:latin typeface="Calibri" panose="020F0502020204030204" pitchFamily="34" charset="0"/>
              <a:cs typeface="Calibri" panose="020F0502020204030204" pitchFamily="34" charset="0"/>
            </a:rPr>
            <a:t>References</a:t>
          </a:r>
        </a:p>
      </dgm:t>
    </dgm:pt>
    <dgm:pt modelId="{E59E72AE-80E2-44DB-B94F-1A4DF6BCA0A5}" type="parTrans" cxnId="{AB6E7ACA-736D-46F6-A53F-697EC4C14230}">
      <dgm:prSet/>
      <dgm:spPr/>
      <dgm:t>
        <a:bodyPr/>
        <a:lstStyle/>
        <a:p>
          <a:endParaRPr lang="en-US"/>
        </a:p>
      </dgm:t>
    </dgm:pt>
    <dgm:pt modelId="{C77F5253-D68E-464C-940C-89E4BF060FC8}" type="sibTrans" cxnId="{AB6E7ACA-736D-46F6-A53F-697EC4C14230}">
      <dgm:prSet/>
      <dgm:spPr/>
      <dgm:t>
        <a:bodyPr/>
        <a:lstStyle/>
        <a:p>
          <a:endParaRPr lang="en-US"/>
        </a:p>
      </dgm:t>
    </dgm:pt>
    <dgm:pt modelId="{C3AC0530-5F31-4001-AF1B-561CD20D64C3}" type="pres">
      <dgm:prSet presAssocID="{AD0B77C1-38F6-4995-BA2A-512684CFFCDC}" presName="linear" presStyleCnt="0">
        <dgm:presLayoutVars>
          <dgm:dir/>
          <dgm:animLvl val="lvl"/>
          <dgm:resizeHandles val="exact"/>
        </dgm:presLayoutVars>
      </dgm:prSet>
      <dgm:spPr/>
    </dgm:pt>
    <dgm:pt modelId="{BA6F87E1-5A2B-4A80-97CD-0CB6918CC0FA}" type="pres">
      <dgm:prSet presAssocID="{A1A03105-C2A7-4538-9AEB-FB61894A003A}" presName="parentLin" presStyleCnt="0"/>
      <dgm:spPr/>
    </dgm:pt>
    <dgm:pt modelId="{FBDDFA0C-9F97-4D76-AAC7-6E7B1F73F672}" type="pres">
      <dgm:prSet presAssocID="{A1A03105-C2A7-4538-9AEB-FB61894A003A}" presName="parentLeftMargin" presStyleLbl="node1" presStyleIdx="0" presStyleCnt="5"/>
      <dgm:spPr/>
    </dgm:pt>
    <dgm:pt modelId="{7A8DF77C-76BC-4C41-A6D2-7906311328A7}" type="pres">
      <dgm:prSet presAssocID="{A1A03105-C2A7-4538-9AEB-FB61894A003A}" presName="parentText" presStyleLbl="node1" presStyleIdx="0" presStyleCnt="5" custLinFactNeighborX="-7318">
        <dgm:presLayoutVars>
          <dgm:chMax val="0"/>
          <dgm:bulletEnabled val="1"/>
        </dgm:presLayoutVars>
      </dgm:prSet>
      <dgm:spPr/>
    </dgm:pt>
    <dgm:pt modelId="{128B0853-9700-4403-B544-0CB5EFF0CF16}" type="pres">
      <dgm:prSet presAssocID="{A1A03105-C2A7-4538-9AEB-FB61894A003A}" presName="negativeSpace" presStyleCnt="0"/>
      <dgm:spPr/>
    </dgm:pt>
    <dgm:pt modelId="{2227521D-D503-47A6-8F16-2846E277F50B}" type="pres">
      <dgm:prSet presAssocID="{A1A03105-C2A7-4538-9AEB-FB61894A003A}" presName="childText" presStyleLbl="conFgAcc1" presStyleIdx="0" presStyleCnt="5">
        <dgm:presLayoutVars>
          <dgm:bulletEnabled val="1"/>
        </dgm:presLayoutVars>
      </dgm:prSet>
      <dgm:spPr/>
    </dgm:pt>
    <dgm:pt modelId="{575EFCD1-AEE3-4A2D-B0FE-CE4881FAB643}" type="pres">
      <dgm:prSet presAssocID="{E305CD51-7E49-4FA6-85E0-76F93DDADAD5}" presName="spaceBetweenRectangles" presStyleCnt="0"/>
      <dgm:spPr/>
    </dgm:pt>
    <dgm:pt modelId="{D5C55092-0D82-452E-B14E-15A07BB1AF84}" type="pres">
      <dgm:prSet presAssocID="{36383DBB-BFA9-4758-906F-B31746DF4829}" presName="parentLin" presStyleCnt="0"/>
      <dgm:spPr/>
    </dgm:pt>
    <dgm:pt modelId="{706955C4-DB48-4BF2-8477-B371A4CEFCA3}" type="pres">
      <dgm:prSet presAssocID="{36383DBB-BFA9-4758-906F-B31746DF4829}" presName="parentLeftMargin" presStyleLbl="node1" presStyleIdx="0" presStyleCnt="5"/>
      <dgm:spPr/>
    </dgm:pt>
    <dgm:pt modelId="{CA5D27EA-98FB-4591-9F61-CACC8BA31E3D}" type="pres">
      <dgm:prSet presAssocID="{36383DBB-BFA9-4758-906F-B31746DF4829}" presName="parentText" presStyleLbl="node1" presStyleIdx="1" presStyleCnt="5" custLinFactNeighborX="-7318">
        <dgm:presLayoutVars>
          <dgm:chMax val="0"/>
          <dgm:bulletEnabled val="1"/>
        </dgm:presLayoutVars>
      </dgm:prSet>
      <dgm:spPr/>
    </dgm:pt>
    <dgm:pt modelId="{E8E0E785-5D47-4F25-9ED9-4C32AA601D55}" type="pres">
      <dgm:prSet presAssocID="{36383DBB-BFA9-4758-906F-B31746DF4829}" presName="negativeSpace" presStyleCnt="0"/>
      <dgm:spPr/>
    </dgm:pt>
    <dgm:pt modelId="{F007BB3C-5667-4AA9-A706-E7C7D08ABBE8}" type="pres">
      <dgm:prSet presAssocID="{36383DBB-BFA9-4758-906F-B31746DF4829}" presName="childText" presStyleLbl="conFgAcc1" presStyleIdx="1" presStyleCnt="5">
        <dgm:presLayoutVars>
          <dgm:bulletEnabled val="1"/>
        </dgm:presLayoutVars>
      </dgm:prSet>
      <dgm:spPr/>
    </dgm:pt>
    <dgm:pt modelId="{C9215966-3A02-4682-804B-9A501B4D86A6}" type="pres">
      <dgm:prSet presAssocID="{63A237F4-096F-4F94-9C88-B91984773844}" presName="spaceBetweenRectangles" presStyleCnt="0"/>
      <dgm:spPr/>
    </dgm:pt>
    <dgm:pt modelId="{D511C94C-0CAC-4A40-88D2-FD1E18C903EB}" type="pres">
      <dgm:prSet presAssocID="{7E547316-C4BF-4BFF-97CF-F2D8EA181436}" presName="parentLin" presStyleCnt="0"/>
      <dgm:spPr/>
    </dgm:pt>
    <dgm:pt modelId="{C8551873-0754-4D68-8FE4-7E9EA7F497AF}" type="pres">
      <dgm:prSet presAssocID="{7E547316-C4BF-4BFF-97CF-F2D8EA181436}" presName="parentLeftMargin" presStyleLbl="node1" presStyleIdx="1" presStyleCnt="5"/>
      <dgm:spPr/>
    </dgm:pt>
    <dgm:pt modelId="{15DEA6BB-EDCB-4B9F-9213-AD5BE183B227}" type="pres">
      <dgm:prSet presAssocID="{7E547316-C4BF-4BFF-97CF-F2D8EA181436}" presName="parentText" presStyleLbl="node1" presStyleIdx="2" presStyleCnt="5" custLinFactNeighborX="-7318">
        <dgm:presLayoutVars>
          <dgm:chMax val="0"/>
          <dgm:bulletEnabled val="1"/>
        </dgm:presLayoutVars>
      </dgm:prSet>
      <dgm:spPr/>
    </dgm:pt>
    <dgm:pt modelId="{811B5AF7-39D0-4E7F-89F7-12B7AE6F2576}" type="pres">
      <dgm:prSet presAssocID="{7E547316-C4BF-4BFF-97CF-F2D8EA181436}" presName="negativeSpace" presStyleCnt="0"/>
      <dgm:spPr/>
    </dgm:pt>
    <dgm:pt modelId="{F4711DCD-82C7-4D12-83B2-395A1727DFBF}" type="pres">
      <dgm:prSet presAssocID="{7E547316-C4BF-4BFF-97CF-F2D8EA181436}" presName="childText" presStyleLbl="conFgAcc1" presStyleIdx="2" presStyleCnt="5">
        <dgm:presLayoutVars>
          <dgm:bulletEnabled val="1"/>
        </dgm:presLayoutVars>
      </dgm:prSet>
      <dgm:spPr/>
    </dgm:pt>
    <dgm:pt modelId="{6454D15C-5071-4E9B-B365-E225F08D1E69}" type="pres">
      <dgm:prSet presAssocID="{49AA24C2-09A4-4A0C-9593-53B4417A969A}" presName="spaceBetweenRectangles" presStyleCnt="0"/>
      <dgm:spPr/>
    </dgm:pt>
    <dgm:pt modelId="{8C34D49F-ECD1-4DA6-B1E9-504EF260DF60}" type="pres">
      <dgm:prSet presAssocID="{2928F5F5-FF33-4A46-A84B-E7D75E59B798}" presName="parentLin" presStyleCnt="0"/>
      <dgm:spPr/>
    </dgm:pt>
    <dgm:pt modelId="{B4D4AF3C-240B-4D16-B0DF-8BFC667EAD5B}" type="pres">
      <dgm:prSet presAssocID="{2928F5F5-FF33-4A46-A84B-E7D75E59B798}" presName="parentLeftMargin" presStyleLbl="node1" presStyleIdx="2" presStyleCnt="5"/>
      <dgm:spPr/>
    </dgm:pt>
    <dgm:pt modelId="{55855F63-6596-49B6-B4DA-6B8C42D88DCE}" type="pres">
      <dgm:prSet presAssocID="{2928F5F5-FF33-4A46-A84B-E7D75E59B798}" presName="parentText" presStyleLbl="node1" presStyleIdx="3" presStyleCnt="5" custLinFactNeighborX="-7318">
        <dgm:presLayoutVars>
          <dgm:chMax val="0"/>
          <dgm:bulletEnabled val="1"/>
        </dgm:presLayoutVars>
      </dgm:prSet>
      <dgm:spPr/>
    </dgm:pt>
    <dgm:pt modelId="{375CC69B-D30E-4536-BC7E-67BAB0A3293A}" type="pres">
      <dgm:prSet presAssocID="{2928F5F5-FF33-4A46-A84B-E7D75E59B798}" presName="negativeSpace" presStyleCnt="0"/>
      <dgm:spPr/>
    </dgm:pt>
    <dgm:pt modelId="{365E7CEA-5966-46FA-9014-A50E0477C14D}" type="pres">
      <dgm:prSet presAssocID="{2928F5F5-FF33-4A46-A84B-E7D75E59B798}" presName="childText" presStyleLbl="conFgAcc1" presStyleIdx="3" presStyleCnt="5">
        <dgm:presLayoutVars>
          <dgm:bulletEnabled val="1"/>
        </dgm:presLayoutVars>
      </dgm:prSet>
      <dgm:spPr/>
    </dgm:pt>
    <dgm:pt modelId="{00CC1A5E-F890-4A12-84B9-6AB3C2E8A0E8}" type="pres">
      <dgm:prSet presAssocID="{7900A101-7FC7-4C89-BAC1-71769808E89E}" presName="spaceBetweenRectangles" presStyleCnt="0"/>
      <dgm:spPr/>
    </dgm:pt>
    <dgm:pt modelId="{EC9AADC2-B4B3-40B8-AA31-908D654922EB}" type="pres">
      <dgm:prSet presAssocID="{61445DA7-6E32-4FD3-974A-BED2684D7DDF}" presName="parentLin" presStyleCnt="0"/>
      <dgm:spPr/>
    </dgm:pt>
    <dgm:pt modelId="{9779950A-A82A-416F-B47F-24F31B4EBD39}" type="pres">
      <dgm:prSet presAssocID="{61445DA7-6E32-4FD3-974A-BED2684D7DDF}" presName="parentLeftMargin" presStyleLbl="node1" presStyleIdx="3" presStyleCnt="5"/>
      <dgm:spPr/>
    </dgm:pt>
    <dgm:pt modelId="{D4FE53C2-D633-4486-B8D0-A8E01489C34D}" type="pres">
      <dgm:prSet presAssocID="{61445DA7-6E32-4FD3-974A-BED2684D7DDF}" presName="parentText" presStyleLbl="node1" presStyleIdx="4" presStyleCnt="5">
        <dgm:presLayoutVars>
          <dgm:chMax val="0"/>
          <dgm:bulletEnabled val="1"/>
        </dgm:presLayoutVars>
      </dgm:prSet>
      <dgm:spPr/>
    </dgm:pt>
    <dgm:pt modelId="{58BE7E61-4135-46FE-BF16-3EFCF15641CD}" type="pres">
      <dgm:prSet presAssocID="{61445DA7-6E32-4FD3-974A-BED2684D7DDF}" presName="negativeSpace" presStyleCnt="0"/>
      <dgm:spPr/>
    </dgm:pt>
    <dgm:pt modelId="{CF5E7903-C2E3-4AF1-8C10-64F261797B5F}" type="pres">
      <dgm:prSet presAssocID="{61445DA7-6E32-4FD3-974A-BED2684D7DDF}" presName="childText" presStyleLbl="conFgAcc1" presStyleIdx="4" presStyleCnt="5">
        <dgm:presLayoutVars>
          <dgm:bulletEnabled val="1"/>
        </dgm:presLayoutVars>
      </dgm:prSet>
      <dgm:spPr/>
    </dgm:pt>
  </dgm:ptLst>
  <dgm:cxnLst>
    <dgm:cxn modelId="{FBE60F0B-7F92-4E9C-ABD3-C25B8BE8DD42}" srcId="{AD0B77C1-38F6-4995-BA2A-512684CFFCDC}" destId="{36383DBB-BFA9-4758-906F-B31746DF4829}" srcOrd="1" destOrd="0" parTransId="{A6E05C6E-94CF-4A77-BBD5-BE68CD75D727}" sibTransId="{63A237F4-096F-4F94-9C88-B91984773844}"/>
    <dgm:cxn modelId="{52C74730-B9E1-443F-8623-61EE53DB4228}" type="presOf" srcId="{7E547316-C4BF-4BFF-97CF-F2D8EA181436}" destId="{C8551873-0754-4D68-8FE4-7E9EA7F497AF}" srcOrd="0" destOrd="0" presId="urn:microsoft.com/office/officeart/2005/8/layout/list1"/>
    <dgm:cxn modelId="{7E03603A-313E-4A92-A34F-131C3837A96F}" type="presOf" srcId="{7E547316-C4BF-4BFF-97CF-F2D8EA181436}" destId="{15DEA6BB-EDCB-4B9F-9213-AD5BE183B227}" srcOrd="1" destOrd="0" presId="urn:microsoft.com/office/officeart/2005/8/layout/list1"/>
    <dgm:cxn modelId="{3E53F061-94E0-403F-8740-6B6FCB260439}" type="presOf" srcId="{A1A03105-C2A7-4538-9AEB-FB61894A003A}" destId="{7A8DF77C-76BC-4C41-A6D2-7906311328A7}" srcOrd="1" destOrd="0" presId="urn:microsoft.com/office/officeart/2005/8/layout/list1"/>
    <dgm:cxn modelId="{79DA3A64-B1CE-4224-AFC6-1EED3FD139CA}" type="presOf" srcId="{36383DBB-BFA9-4758-906F-B31746DF4829}" destId="{CA5D27EA-98FB-4591-9F61-CACC8BA31E3D}" srcOrd="1" destOrd="0" presId="urn:microsoft.com/office/officeart/2005/8/layout/list1"/>
    <dgm:cxn modelId="{33440E4E-703F-4AED-8459-287CBBB79AB0}" srcId="{AD0B77C1-38F6-4995-BA2A-512684CFFCDC}" destId="{7E547316-C4BF-4BFF-97CF-F2D8EA181436}" srcOrd="2" destOrd="0" parTransId="{E9090E61-F09F-4BC1-9E79-F9A19DA1AF6C}" sibTransId="{49AA24C2-09A4-4A0C-9593-53B4417A969A}"/>
    <dgm:cxn modelId="{ED068393-DA22-4834-8FE4-C2F5CF21339D}" type="presOf" srcId="{36383DBB-BFA9-4758-906F-B31746DF4829}" destId="{706955C4-DB48-4BF2-8477-B371A4CEFCA3}" srcOrd="0" destOrd="0" presId="urn:microsoft.com/office/officeart/2005/8/layout/list1"/>
    <dgm:cxn modelId="{9DA39C9B-D55C-4495-9646-BEDC42C492ED}" type="presOf" srcId="{AD0B77C1-38F6-4995-BA2A-512684CFFCDC}" destId="{C3AC0530-5F31-4001-AF1B-561CD20D64C3}" srcOrd="0" destOrd="0" presId="urn:microsoft.com/office/officeart/2005/8/layout/list1"/>
    <dgm:cxn modelId="{0660AAA1-CA06-4FAF-9013-D612BD76D080}" type="presOf" srcId="{61445DA7-6E32-4FD3-974A-BED2684D7DDF}" destId="{9779950A-A82A-416F-B47F-24F31B4EBD39}" srcOrd="0" destOrd="0" presId="urn:microsoft.com/office/officeart/2005/8/layout/list1"/>
    <dgm:cxn modelId="{57ABAABC-2C5B-429B-A4AD-F7C184FEFBA7}" type="presOf" srcId="{A1A03105-C2A7-4538-9AEB-FB61894A003A}" destId="{FBDDFA0C-9F97-4D76-AAC7-6E7B1F73F672}" srcOrd="0" destOrd="0" presId="urn:microsoft.com/office/officeart/2005/8/layout/list1"/>
    <dgm:cxn modelId="{AB6E7ACA-736D-46F6-A53F-697EC4C14230}" srcId="{AD0B77C1-38F6-4995-BA2A-512684CFFCDC}" destId="{61445DA7-6E32-4FD3-974A-BED2684D7DDF}" srcOrd="4" destOrd="0" parTransId="{E59E72AE-80E2-44DB-B94F-1A4DF6BCA0A5}" sibTransId="{C77F5253-D68E-464C-940C-89E4BF060FC8}"/>
    <dgm:cxn modelId="{ECB2EFCC-70A4-4D1D-B648-49FB315A1294}" type="presOf" srcId="{2928F5F5-FF33-4A46-A84B-E7D75E59B798}" destId="{55855F63-6596-49B6-B4DA-6B8C42D88DCE}" srcOrd="1" destOrd="0" presId="urn:microsoft.com/office/officeart/2005/8/layout/list1"/>
    <dgm:cxn modelId="{D1C673DE-E541-4EC4-ACE7-9DB267EA5962}" srcId="{AD0B77C1-38F6-4995-BA2A-512684CFFCDC}" destId="{A1A03105-C2A7-4538-9AEB-FB61894A003A}" srcOrd="0" destOrd="0" parTransId="{EE79D95E-DF1E-4C6B-B757-32073D743368}" sibTransId="{E305CD51-7E49-4FA6-85E0-76F93DDADAD5}"/>
    <dgm:cxn modelId="{8E3AEDF2-5FD4-40FF-8C57-54B5E8B12537}" type="presOf" srcId="{2928F5F5-FF33-4A46-A84B-E7D75E59B798}" destId="{B4D4AF3C-240B-4D16-B0DF-8BFC667EAD5B}" srcOrd="0" destOrd="0" presId="urn:microsoft.com/office/officeart/2005/8/layout/list1"/>
    <dgm:cxn modelId="{2F5572F8-AD50-40C1-8236-F555FF19311F}" srcId="{AD0B77C1-38F6-4995-BA2A-512684CFFCDC}" destId="{2928F5F5-FF33-4A46-A84B-E7D75E59B798}" srcOrd="3" destOrd="0" parTransId="{23B1514B-A63C-4E51-BE8A-318867954E18}" sibTransId="{7900A101-7FC7-4C89-BAC1-71769808E89E}"/>
    <dgm:cxn modelId="{E7908AFF-8713-4C53-B7BE-171F8FE3232E}" type="presOf" srcId="{61445DA7-6E32-4FD3-974A-BED2684D7DDF}" destId="{D4FE53C2-D633-4486-B8D0-A8E01489C34D}" srcOrd="1" destOrd="0" presId="urn:microsoft.com/office/officeart/2005/8/layout/list1"/>
    <dgm:cxn modelId="{B833FD7A-7502-43CB-B971-66A2EFE97841}" type="presParOf" srcId="{C3AC0530-5F31-4001-AF1B-561CD20D64C3}" destId="{BA6F87E1-5A2B-4A80-97CD-0CB6918CC0FA}" srcOrd="0" destOrd="0" presId="urn:microsoft.com/office/officeart/2005/8/layout/list1"/>
    <dgm:cxn modelId="{2BDDB32B-38E4-4CE9-88A1-42F0E33762D5}" type="presParOf" srcId="{BA6F87E1-5A2B-4A80-97CD-0CB6918CC0FA}" destId="{FBDDFA0C-9F97-4D76-AAC7-6E7B1F73F672}" srcOrd="0" destOrd="0" presId="urn:microsoft.com/office/officeart/2005/8/layout/list1"/>
    <dgm:cxn modelId="{6291778B-BF28-4BCB-B0F8-D54B9DAB6A11}" type="presParOf" srcId="{BA6F87E1-5A2B-4A80-97CD-0CB6918CC0FA}" destId="{7A8DF77C-76BC-4C41-A6D2-7906311328A7}" srcOrd="1" destOrd="0" presId="urn:microsoft.com/office/officeart/2005/8/layout/list1"/>
    <dgm:cxn modelId="{A50D317E-4EAA-40F5-ACC7-F2114DAE473B}" type="presParOf" srcId="{C3AC0530-5F31-4001-AF1B-561CD20D64C3}" destId="{128B0853-9700-4403-B544-0CB5EFF0CF16}" srcOrd="1" destOrd="0" presId="urn:microsoft.com/office/officeart/2005/8/layout/list1"/>
    <dgm:cxn modelId="{97C68818-745A-4090-B0CC-13F706A48BD8}" type="presParOf" srcId="{C3AC0530-5F31-4001-AF1B-561CD20D64C3}" destId="{2227521D-D503-47A6-8F16-2846E277F50B}" srcOrd="2" destOrd="0" presId="urn:microsoft.com/office/officeart/2005/8/layout/list1"/>
    <dgm:cxn modelId="{713C9AFF-74BC-4097-B628-9C16933786D4}" type="presParOf" srcId="{C3AC0530-5F31-4001-AF1B-561CD20D64C3}" destId="{575EFCD1-AEE3-4A2D-B0FE-CE4881FAB643}" srcOrd="3" destOrd="0" presId="urn:microsoft.com/office/officeart/2005/8/layout/list1"/>
    <dgm:cxn modelId="{F0AA3207-EE8B-47AC-9104-2C293E6B82B0}" type="presParOf" srcId="{C3AC0530-5F31-4001-AF1B-561CD20D64C3}" destId="{D5C55092-0D82-452E-B14E-15A07BB1AF84}" srcOrd="4" destOrd="0" presId="urn:microsoft.com/office/officeart/2005/8/layout/list1"/>
    <dgm:cxn modelId="{5684F230-6E9C-4440-9A72-1A4D20D85138}" type="presParOf" srcId="{D5C55092-0D82-452E-B14E-15A07BB1AF84}" destId="{706955C4-DB48-4BF2-8477-B371A4CEFCA3}" srcOrd="0" destOrd="0" presId="urn:microsoft.com/office/officeart/2005/8/layout/list1"/>
    <dgm:cxn modelId="{3DABECBD-B40B-4A39-87F8-A4BE41B3C852}" type="presParOf" srcId="{D5C55092-0D82-452E-B14E-15A07BB1AF84}" destId="{CA5D27EA-98FB-4591-9F61-CACC8BA31E3D}" srcOrd="1" destOrd="0" presId="urn:microsoft.com/office/officeart/2005/8/layout/list1"/>
    <dgm:cxn modelId="{5AD785D3-2EB6-4B6B-A782-5FB6B58D1038}" type="presParOf" srcId="{C3AC0530-5F31-4001-AF1B-561CD20D64C3}" destId="{E8E0E785-5D47-4F25-9ED9-4C32AA601D55}" srcOrd="5" destOrd="0" presId="urn:microsoft.com/office/officeart/2005/8/layout/list1"/>
    <dgm:cxn modelId="{B0F2C764-0424-463F-AC49-0CF20820EA4C}" type="presParOf" srcId="{C3AC0530-5F31-4001-AF1B-561CD20D64C3}" destId="{F007BB3C-5667-4AA9-A706-E7C7D08ABBE8}" srcOrd="6" destOrd="0" presId="urn:microsoft.com/office/officeart/2005/8/layout/list1"/>
    <dgm:cxn modelId="{F3E75A4D-10CA-4628-B184-36A0E9A161E8}" type="presParOf" srcId="{C3AC0530-5F31-4001-AF1B-561CD20D64C3}" destId="{C9215966-3A02-4682-804B-9A501B4D86A6}" srcOrd="7" destOrd="0" presId="urn:microsoft.com/office/officeart/2005/8/layout/list1"/>
    <dgm:cxn modelId="{B1C7A8F5-562C-4823-BC85-EA12BF0F8971}" type="presParOf" srcId="{C3AC0530-5F31-4001-AF1B-561CD20D64C3}" destId="{D511C94C-0CAC-4A40-88D2-FD1E18C903EB}" srcOrd="8" destOrd="0" presId="urn:microsoft.com/office/officeart/2005/8/layout/list1"/>
    <dgm:cxn modelId="{D4298119-5D19-48EF-92C8-1CD7EDAC8F0D}" type="presParOf" srcId="{D511C94C-0CAC-4A40-88D2-FD1E18C903EB}" destId="{C8551873-0754-4D68-8FE4-7E9EA7F497AF}" srcOrd="0" destOrd="0" presId="urn:microsoft.com/office/officeart/2005/8/layout/list1"/>
    <dgm:cxn modelId="{1F8AA279-CE4B-4AB3-8A47-F392B7943E1A}" type="presParOf" srcId="{D511C94C-0CAC-4A40-88D2-FD1E18C903EB}" destId="{15DEA6BB-EDCB-4B9F-9213-AD5BE183B227}" srcOrd="1" destOrd="0" presId="urn:microsoft.com/office/officeart/2005/8/layout/list1"/>
    <dgm:cxn modelId="{D8A68980-98DF-475F-B98E-75FEABADE3AB}" type="presParOf" srcId="{C3AC0530-5F31-4001-AF1B-561CD20D64C3}" destId="{811B5AF7-39D0-4E7F-89F7-12B7AE6F2576}" srcOrd="9" destOrd="0" presId="urn:microsoft.com/office/officeart/2005/8/layout/list1"/>
    <dgm:cxn modelId="{E7201C44-2D5D-494B-BC6D-8AD399EB9FA5}" type="presParOf" srcId="{C3AC0530-5F31-4001-AF1B-561CD20D64C3}" destId="{F4711DCD-82C7-4D12-83B2-395A1727DFBF}" srcOrd="10" destOrd="0" presId="urn:microsoft.com/office/officeart/2005/8/layout/list1"/>
    <dgm:cxn modelId="{B547D34A-2DDC-49D0-A2AF-214995B02814}" type="presParOf" srcId="{C3AC0530-5F31-4001-AF1B-561CD20D64C3}" destId="{6454D15C-5071-4E9B-B365-E225F08D1E69}" srcOrd="11" destOrd="0" presId="urn:microsoft.com/office/officeart/2005/8/layout/list1"/>
    <dgm:cxn modelId="{6DBCAA80-FC1B-48B3-A24A-35102FD36BDF}" type="presParOf" srcId="{C3AC0530-5F31-4001-AF1B-561CD20D64C3}" destId="{8C34D49F-ECD1-4DA6-B1E9-504EF260DF60}" srcOrd="12" destOrd="0" presId="urn:microsoft.com/office/officeart/2005/8/layout/list1"/>
    <dgm:cxn modelId="{254DBBD5-DCA4-413E-9D4C-E46E015312FB}" type="presParOf" srcId="{8C34D49F-ECD1-4DA6-B1E9-504EF260DF60}" destId="{B4D4AF3C-240B-4D16-B0DF-8BFC667EAD5B}" srcOrd="0" destOrd="0" presId="urn:microsoft.com/office/officeart/2005/8/layout/list1"/>
    <dgm:cxn modelId="{F32A1B7F-ED9A-42BF-9E0C-57EA881FEBE0}" type="presParOf" srcId="{8C34D49F-ECD1-4DA6-B1E9-504EF260DF60}" destId="{55855F63-6596-49B6-B4DA-6B8C42D88DCE}" srcOrd="1" destOrd="0" presId="urn:microsoft.com/office/officeart/2005/8/layout/list1"/>
    <dgm:cxn modelId="{52D7963F-C33E-4473-A649-81559C7D4AF8}" type="presParOf" srcId="{C3AC0530-5F31-4001-AF1B-561CD20D64C3}" destId="{375CC69B-D30E-4536-BC7E-67BAB0A3293A}" srcOrd="13" destOrd="0" presId="urn:microsoft.com/office/officeart/2005/8/layout/list1"/>
    <dgm:cxn modelId="{91492EED-4075-4845-9A27-6C9B63724E95}" type="presParOf" srcId="{C3AC0530-5F31-4001-AF1B-561CD20D64C3}" destId="{365E7CEA-5966-46FA-9014-A50E0477C14D}" srcOrd="14" destOrd="0" presId="urn:microsoft.com/office/officeart/2005/8/layout/list1"/>
    <dgm:cxn modelId="{D40795D2-2230-415C-A45F-9D11186B68C6}" type="presParOf" srcId="{C3AC0530-5F31-4001-AF1B-561CD20D64C3}" destId="{00CC1A5E-F890-4A12-84B9-6AB3C2E8A0E8}" srcOrd="15" destOrd="0" presId="urn:microsoft.com/office/officeart/2005/8/layout/list1"/>
    <dgm:cxn modelId="{A08C4E1B-255C-4138-A93E-E4E4FF963817}" type="presParOf" srcId="{C3AC0530-5F31-4001-AF1B-561CD20D64C3}" destId="{EC9AADC2-B4B3-40B8-AA31-908D654922EB}" srcOrd="16" destOrd="0" presId="urn:microsoft.com/office/officeart/2005/8/layout/list1"/>
    <dgm:cxn modelId="{AE2F2393-F7CF-4131-9BFF-D46C1D716A36}" type="presParOf" srcId="{EC9AADC2-B4B3-40B8-AA31-908D654922EB}" destId="{9779950A-A82A-416F-B47F-24F31B4EBD39}" srcOrd="0" destOrd="0" presId="urn:microsoft.com/office/officeart/2005/8/layout/list1"/>
    <dgm:cxn modelId="{8D6BE6B3-9483-448B-8A2F-F650FFE55312}" type="presParOf" srcId="{EC9AADC2-B4B3-40B8-AA31-908D654922EB}" destId="{D4FE53C2-D633-4486-B8D0-A8E01489C34D}" srcOrd="1" destOrd="0" presId="urn:microsoft.com/office/officeart/2005/8/layout/list1"/>
    <dgm:cxn modelId="{11E7E2DC-C9CA-4461-9894-F8D0F6158D45}" type="presParOf" srcId="{C3AC0530-5F31-4001-AF1B-561CD20D64C3}" destId="{58BE7E61-4135-46FE-BF16-3EFCF15641CD}" srcOrd="17" destOrd="0" presId="urn:microsoft.com/office/officeart/2005/8/layout/list1"/>
    <dgm:cxn modelId="{2C6C3205-B94A-42A3-8874-54F9B26B51A4}" type="presParOf" srcId="{C3AC0530-5F31-4001-AF1B-561CD20D64C3}" destId="{CF5E7903-C2E3-4AF1-8C10-64F261797B5F}"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A21908-2E31-40B9-A013-985D4DB27409}"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1C078E58-DB2A-49F1-ADB5-DA0676973F7F}">
      <dgm:prSet/>
      <dgm:spPr/>
      <dgm:t>
        <a:bodyPr/>
        <a:lstStyle/>
        <a:p>
          <a:pPr algn="just"/>
          <a:r>
            <a:rPr lang="en-US" b="0" i="0" dirty="0">
              <a:latin typeface="Calibri" panose="020F0502020204030204" pitchFamily="34" charset="0"/>
              <a:cs typeface="Calibri" panose="020F0502020204030204" pitchFamily="34" charset="0"/>
            </a:rPr>
            <a:t>Georgia – Kennesaw [zip code - 30144] contributed the most towards the total sales in 2020.</a:t>
          </a:r>
          <a:endParaRPr lang="en-US" dirty="0">
            <a:latin typeface="Calibri" panose="020F0502020204030204" pitchFamily="34" charset="0"/>
            <a:cs typeface="Calibri" panose="020F0502020204030204" pitchFamily="34" charset="0"/>
          </a:endParaRPr>
        </a:p>
      </dgm:t>
    </dgm:pt>
    <dgm:pt modelId="{61CE6CA8-9739-4F5B-91AD-B821A7D3B7F3}" type="parTrans" cxnId="{2BF3F889-D239-420E-AB49-051E5DE94F25}">
      <dgm:prSet/>
      <dgm:spPr/>
      <dgm:t>
        <a:bodyPr/>
        <a:lstStyle/>
        <a:p>
          <a:pPr algn="just"/>
          <a:endParaRPr lang="en-US">
            <a:latin typeface="Calibri" panose="020F0502020204030204" pitchFamily="34" charset="0"/>
            <a:cs typeface="Calibri" panose="020F0502020204030204" pitchFamily="34" charset="0"/>
          </a:endParaRPr>
        </a:p>
      </dgm:t>
    </dgm:pt>
    <dgm:pt modelId="{69D06971-40B2-4CE0-AF9B-6CD82F72F3D3}" type="sibTrans" cxnId="{2BF3F889-D239-420E-AB49-051E5DE94F25}">
      <dgm:prSet/>
      <dgm:spPr/>
      <dgm:t>
        <a:bodyPr/>
        <a:lstStyle/>
        <a:p>
          <a:pPr algn="just"/>
          <a:endParaRPr lang="en-US">
            <a:latin typeface="Calibri" panose="020F0502020204030204" pitchFamily="34" charset="0"/>
            <a:cs typeface="Calibri" panose="020F0502020204030204" pitchFamily="34" charset="0"/>
          </a:endParaRPr>
        </a:p>
      </dgm:t>
    </dgm:pt>
    <dgm:pt modelId="{E6E65A43-86F4-4BE2-8EA9-EEF1D8F2027F}">
      <dgm:prSet/>
      <dgm:spPr/>
      <dgm:t>
        <a:bodyPr/>
        <a:lstStyle/>
        <a:p>
          <a:pPr algn="just"/>
          <a:r>
            <a:rPr lang="en-US" b="0" i="0">
              <a:latin typeface="Calibri" panose="020F0502020204030204" pitchFamily="34" charset="0"/>
              <a:cs typeface="Calibri" panose="020F0502020204030204" pitchFamily="34" charset="0"/>
            </a:rPr>
            <a:t>It provides all the 3 services like ‘pickup in store’, ‘curbside pickup’ &amp; ‘local store delivery’. </a:t>
          </a:r>
          <a:endParaRPr lang="en-US">
            <a:latin typeface="Calibri" panose="020F0502020204030204" pitchFamily="34" charset="0"/>
            <a:cs typeface="Calibri" panose="020F0502020204030204" pitchFamily="34" charset="0"/>
          </a:endParaRPr>
        </a:p>
      </dgm:t>
    </dgm:pt>
    <dgm:pt modelId="{C3B36EB2-4BBA-4AA3-94FE-9959346BE37C}" type="parTrans" cxnId="{D7876A9F-0FA4-4B9A-BE3D-5C0DD9C8710F}">
      <dgm:prSet/>
      <dgm:spPr/>
      <dgm:t>
        <a:bodyPr/>
        <a:lstStyle/>
        <a:p>
          <a:pPr algn="just"/>
          <a:endParaRPr lang="en-US">
            <a:latin typeface="Calibri" panose="020F0502020204030204" pitchFamily="34" charset="0"/>
            <a:cs typeface="Calibri" panose="020F0502020204030204" pitchFamily="34" charset="0"/>
          </a:endParaRPr>
        </a:p>
      </dgm:t>
    </dgm:pt>
    <dgm:pt modelId="{DBE02BEC-3F1F-4789-BE80-FE93F7756BC0}" type="sibTrans" cxnId="{D7876A9F-0FA4-4B9A-BE3D-5C0DD9C8710F}">
      <dgm:prSet/>
      <dgm:spPr/>
      <dgm:t>
        <a:bodyPr/>
        <a:lstStyle/>
        <a:p>
          <a:pPr algn="just"/>
          <a:endParaRPr lang="en-US">
            <a:latin typeface="Calibri" panose="020F0502020204030204" pitchFamily="34" charset="0"/>
            <a:cs typeface="Calibri" panose="020F0502020204030204" pitchFamily="34" charset="0"/>
          </a:endParaRPr>
        </a:p>
      </dgm:t>
    </dgm:pt>
    <dgm:pt modelId="{90654842-EA4D-4675-9806-F32C2E2A309A}">
      <dgm:prSet/>
      <dgm:spPr/>
      <dgm:t>
        <a:bodyPr/>
        <a:lstStyle/>
        <a:p>
          <a:pPr algn="just"/>
          <a:r>
            <a:rPr lang="en-US" b="0" i="0">
              <a:latin typeface="Calibri" panose="020F0502020204030204" pitchFamily="34" charset="0"/>
              <a:cs typeface="Calibri" panose="020F0502020204030204" pitchFamily="34" charset="0"/>
            </a:rPr>
            <a:t>The same trend follows for the next 9 stores in line and ahead. </a:t>
          </a:r>
          <a:endParaRPr lang="en-US">
            <a:latin typeface="Calibri" panose="020F0502020204030204" pitchFamily="34" charset="0"/>
            <a:cs typeface="Calibri" panose="020F0502020204030204" pitchFamily="34" charset="0"/>
          </a:endParaRPr>
        </a:p>
      </dgm:t>
    </dgm:pt>
    <dgm:pt modelId="{6EB9CAB2-18EB-4B6B-A855-32E2BEDB28BF}" type="parTrans" cxnId="{B01EE335-2756-4772-BD32-3DA2D70BDBE0}">
      <dgm:prSet/>
      <dgm:spPr/>
      <dgm:t>
        <a:bodyPr/>
        <a:lstStyle/>
        <a:p>
          <a:pPr algn="just"/>
          <a:endParaRPr lang="en-US">
            <a:latin typeface="Calibri" panose="020F0502020204030204" pitchFamily="34" charset="0"/>
            <a:cs typeface="Calibri" panose="020F0502020204030204" pitchFamily="34" charset="0"/>
          </a:endParaRPr>
        </a:p>
      </dgm:t>
    </dgm:pt>
    <dgm:pt modelId="{06D94FF2-0FC7-4DC5-831B-39BB4EC1CAAE}" type="sibTrans" cxnId="{B01EE335-2756-4772-BD32-3DA2D70BDBE0}">
      <dgm:prSet/>
      <dgm:spPr/>
      <dgm:t>
        <a:bodyPr/>
        <a:lstStyle/>
        <a:p>
          <a:pPr algn="just"/>
          <a:endParaRPr lang="en-US">
            <a:latin typeface="Calibri" panose="020F0502020204030204" pitchFamily="34" charset="0"/>
            <a:cs typeface="Calibri" panose="020F0502020204030204" pitchFamily="34" charset="0"/>
          </a:endParaRPr>
        </a:p>
      </dgm:t>
    </dgm:pt>
    <dgm:pt modelId="{0591BBB2-F7CE-4A1B-8E0A-3CC71B174C71}">
      <dgm:prSet/>
      <dgm:spPr/>
      <dgm:t>
        <a:bodyPr/>
        <a:lstStyle/>
        <a:p>
          <a:pPr algn="just"/>
          <a:r>
            <a:rPr lang="en-US" b="0" i="0" dirty="0">
              <a:latin typeface="Calibri" panose="020F0502020204030204" pitchFamily="34" charset="0"/>
              <a:cs typeface="Calibri" panose="020F0502020204030204" pitchFamily="34" charset="0"/>
            </a:rPr>
            <a:t>Starting with the local store delivery options can proved to be an effective strategy for other stores like Arkansas - Little Rock. </a:t>
          </a:r>
          <a:endParaRPr lang="en-US" dirty="0">
            <a:latin typeface="Calibri" panose="020F0502020204030204" pitchFamily="34" charset="0"/>
            <a:cs typeface="Calibri" panose="020F0502020204030204" pitchFamily="34" charset="0"/>
          </a:endParaRPr>
        </a:p>
      </dgm:t>
    </dgm:pt>
    <dgm:pt modelId="{1956AD3D-A984-4C86-B552-5A5A3D926A4E}" type="parTrans" cxnId="{19876DF2-D28F-4EBF-95CC-79D0ABF38DAA}">
      <dgm:prSet/>
      <dgm:spPr/>
      <dgm:t>
        <a:bodyPr/>
        <a:lstStyle/>
        <a:p>
          <a:pPr algn="just"/>
          <a:endParaRPr lang="en-US">
            <a:latin typeface="Calibri" panose="020F0502020204030204" pitchFamily="34" charset="0"/>
            <a:cs typeface="Calibri" panose="020F0502020204030204" pitchFamily="34" charset="0"/>
          </a:endParaRPr>
        </a:p>
      </dgm:t>
    </dgm:pt>
    <dgm:pt modelId="{375064CA-F070-47EA-AAA7-5602D6FC306B}" type="sibTrans" cxnId="{19876DF2-D28F-4EBF-95CC-79D0ABF38DAA}">
      <dgm:prSet/>
      <dgm:spPr/>
      <dgm:t>
        <a:bodyPr/>
        <a:lstStyle/>
        <a:p>
          <a:pPr algn="just"/>
          <a:endParaRPr lang="en-US">
            <a:latin typeface="Calibri" panose="020F0502020204030204" pitchFamily="34" charset="0"/>
            <a:cs typeface="Calibri" panose="020F0502020204030204" pitchFamily="34" charset="0"/>
          </a:endParaRPr>
        </a:p>
      </dgm:t>
    </dgm:pt>
    <dgm:pt modelId="{5E4BCA1C-9985-4BB3-8C71-7348DE631FC3}" type="pres">
      <dgm:prSet presAssocID="{BCA21908-2E31-40B9-A013-985D4DB27409}" presName="vert0" presStyleCnt="0">
        <dgm:presLayoutVars>
          <dgm:dir/>
          <dgm:animOne val="branch"/>
          <dgm:animLvl val="lvl"/>
        </dgm:presLayoutVars>
      </dgm:prSet>
      <dgm:spPr/>
    </dgm:pt>
    <dgm:pt modelId="{392F7301-4DBF-4CB4-8EDC-7C0E4D066F1E}" type="pres">
      <dgm:prSet presAssocID="{1C078E58-DB2A-49F1-ADB5-DA0676973F7F}" presName="thickLine" presStyleLbl="alignNode1" presStyleIdx="0" presStyleCnt="4"/>
      <dgm:spPr/>
    </dgm:pt>
    <dgm:pt modelId="{A36AE4A3-6CBF-467B-AACB-47FC34D2BC72}" type="pres">
      <dgm:prSet presAssocID="{1C078E58-DB2A-49F1-ADB5-DA0676973F7F}" presName="horz1" presStyleCnt="0"/>
      <dgm:spPr/>
    </dgm:pt>
    <dgm:pt modelId="{09274308-F01A-47CF-94B9-940987FB3E73}" type="pres">
      <dgm:prSet presAssocID="{1C078E58-DB2A-49F1-ADB5-DA0676973F7F}" presName="tx1" presStyleLbl="revTx" presStyleIdx="0" presStyleCnt="4"/>
      <dgm:spPr/>
    </dgm:pt>
    <dgm:pt modelId="{FFCD7BA7-AB28-402F-8D93-524BFEA6B995}" type="pres">
      <dgm:prSet presAssocID="{1C078E58-DB2A-49F1-ADB5-DA0676973F7F}" presName="vert1" presStyleCnt="0"/>
      <dgm:spPr/>
    </dgm:pt>
    <dgm:pt modelId="{17F07E79-0BEF-49C5-BEE1-A6AA4D4D9F55}" type="pres">
      <dgm:prSet presAssocID="{E6E65A43-86F4-4BE2-8EA9-EEF1D8F2027F}" presName="thickLine" presStyleLbl="alignNode1" presStyleIdx="1" presStyleCnt="4"/>
      <dgm:spPr/>
    </dgm:pt>
    <dgm:pt modelId="{F58DD823-760E-4C47-8713-627427D1DA04}" type="pres">
      <dgm:prSet presAssocID="{E6E65A43-86F4-4BE2-8EA9-EEF1D8F2027F}" presName="horz1" presStyleCnt="0"/>
      <dgm:spPr/>
    </dgm:pt>
    <dgm:pt modelId="{EC4348F4-1901-40D4-AAB5-01B4AC751708}" type="pres">
      <dgm:prSet presAssocID="{E6E65A43-86F4-4BE2-8EA9-EEF1D8F2027F}" presName="tx1" presStyleLbl="revTx" presStyleIdx="1" presStyleCnt="4"/>
      <dgm:spPr/>
    </dgm:pt>
    <dgm:pt modelId="{CC19B136-2CAB-40DD-AA30-82AE840FA2B7}" type="pres">
      <dgm:prSet presAssocID="{E6E65A43-86F4-4BE2-8EA9-EEF1D8F2027F}" presName="vert1" presStyleCnt="0"/>
      <dgm:spPr/>
    </dgm:pt>
    <dgm:pt modelId="{D6D1499B-4B5A-4C5F-8D46-0F9723A283D8}" type="pres">
      <dgm:prSet presAssocID="{90654842-EA4D-4675-9806-F32C2E2A309A}" presName="thickLine" presStyleLbl="alignNode1" presStyleIdx="2" presStyleCnt="4"/>
      <dgm:spPr/>
    </dgm:pt>
    <dgm:pt modelId="{8299CE7C-AC04-4B2A-9AC0-5FAEC041BD09}" type="pres">
      <dgm:prSet presAssocID="{90654842-EA4D-4675-9806-F32C2E2A309A}" presName="horz1" presStyleCnt="0"/>
      <dgm:spPr/>
    </dgm:pt>
    <dgm:pt modelId="{D8C930B2-6021-4F24-A1D4-0CF518E38917}" type="pres">
      <dgm:prSet presAssocID="{90654842-EA4D-4675-9806-F32C2E2A309A}" presName="tx1" presStyleLbl="revTx" presStyleIdx="2" presStyleCnt="4"/>
      <dgm:spPr/>
    </dgm:pt>
    <dgm:pt modelId="{B440CAC4-CDB7-46F5-A7ED-9D4158D340C1}" type="pres">
      <dgm:prSet presAssocID="{90654842-EA4D-4675-9806-F32C2E2A309A}" presName="vert1" presStyleCnt="0"/>
      <dgm:spPr/>
    </dgm:pt>
    <dgm:pt modelId="{25EF4543-2E46-4BAD-8A26-211A44727481}" type="pres">
      <dgm:prSet presAssocID="{0591BBB2-F7CE-4A1B-8E0A-3CC71B174C71}" presName="thickLine" presStyleLbl="alignNode1" presStyleIdx="3" presStyleCnt="4"/>
      <dgm:spPr/>
    </dgm:pt>
    <dgm:pt modelId="{71E6A688-AF68-4FCB-B25C-13E11C824B6C}" type="pres">
      <dgm:prSet presAssocID="{0591BBB2-F7CE-4A1B-8E0A-3CC71B174C71}" presName="horz1" presStyleCnt="0"/>
      <dgm:spPr/>
    </dgm:pt>
    <dgm:pt modelId="{C28F1662-01A4-4B6D-9855-6867330350B4}" type="pres">
      <dgm:prSet presAssocID="{0591BBB2-F7CE-4A1B-8E0A-3CC71B174C71}" presName="tx1" presStyleLbl="revTx" presStyleIdx="3" presStyleCnt="4"/>
      <dgm:spPr/>
    </dgm:pt>
    <dgm:pt modelId="{18ABF318-8DD1-4BBA-9C86-EA97F89A6A8D}" type="pres">
      <dgm:prSet presAssocID="{0591BBB2-F7CE-4A1B-8E0A-3CC71B174C71}" presName="vert1" presStyleCnt="0"/>
      <dgm:spPr/>
    </dgm:pt>
  </dgm:ptLst>
  <dgm:cxnLst>
    <dgm:cxn modelId="{B01EE335-2756-4772-BD32-3DA2D70BDBE0}" srcId="{BCA21908-2E31-40B9-A013-985D4DB27409}" destId="{90654842-EA4D-4675-9806-F32C2E2A309A}" srcOrd="2" destOrd="0" parTransId="{6EB9CAB2-18EB-4B6B-A855-32E2BEDB28BF}" sibTransId="{06D94FF2-0FC7-4DC5-831B-39BB4EC1CAAE}"/>
    <dgm:cxn modelId="{5291F74B-BC87-44F9-BCAD-88A79A91A42F}" type="presOf" srcId="{0591BBB2-F7CE-4A1B-8E0A-3CC71B174C71}" destId="{C28F1662-01A4-4B6D-9855-6867330350B4}" srcOrd="0" destOrd="0" presId="urn:microsoft.com/office/officeart/2008/layout/LinedList"/>
    <dgm:cxn modelId="{D5699178-01E6-4F46-AD46-69542E9A23A2}" type="presOf" srcId="{1C078E58-DB2A-49F1-ADB5-DA0676973F7F}" destId="{09274308-F01A-47CF-94B9-940987FB3E73}" srcOrd="0" destOrd="0" presId="urn:microsoft.com/office/officeart/2008/layout/LinedList"/>
    <dgm:cxn modelId="{B5487A81-61A5-4C22-B257-142F1EFC864D}" type="presOf" srcId="{E6E65A43-86F4-4BE2-8EA9-EEF1D8F2027F}" destId="{EC4348F4-1901-40D4-AAB5-01B4AC751708}" srcOrd="0" destOrd="0" presId="urn:microsoft.com/office/officeart/2008/layout/LinedList"/>
    <dgm:cxn modelId="{2BF3F889-D239-420E-AB49-051E5DE94F25}" srcId="{BCA21908-2E31-40B9-A013-985D4DB27409}" destId="{1C078E58-DB2A-49F1-ADB5-DA0676973F7F}" srcOrd="0" destOrd="0" parTransId="{61CE6CA8-9739-4F5B-91AD-B821A7D3B7F3}" sibTransId="{69D06971-40B2-4CE0-AF9B-6CD82F72F3D3}"/>
    <dgm:cxn modelId="{5D05C49D-C0FA-4A61-A7EA-3701F404A861}" type="presOf" srcId="{90654842-EA4D-4675-9806-F32C2E2A309A}" destId="{D8C930B2-6021-4F24-A1D4-0CF518E38917}" srcOrd="0" destOrd="0" presId="urn:microsoft.com/office/officeart/2008/layout/LinedList"/>
    <dgm:cxn modelId="{D7876A9F-0FA4-4B9A-BE3D-5C0DD9C8710F}" srcId="{BCA21908-2E31-40B9-A013-985D4DB27409}" destId="{E6E65A43-86F4-4BE2-8EA9-EEF1D8F2027F}" srcOrd="1" destOrd="0" parTransId="{C3B36EB2-4BBA-4AA3-94FE-9959346BE37C}" sibTransId="{DBE02BEC-3F1F-4789-BE80-FE93F7756BC0}"/>
    <dgm:cxn modelId="{B32D2CC4-CEAA-49EE-B341-66F46841DCDD}" type="presOf" srcId="{BCA21908-2E31-40B9-A013-985D4DB27409}" destId="{5E4BCA1C-9985-4BB3-8C71-7348DE631FC3}" srcOrd="0" destOrd="0" presId="urn:microsoft.com/office/officeart/2008/layout/LinedList"/>
    <dgm:cxn modelId="{19876DF2-D28F-4EBF-95CC-79D0ABF38DAA}" srcId="{BCA21908-2E31-40B9-A013-985D4DB27409}" destId="{0591BBB2-F7CE-4A1B-8E0A-3CC71B174C71}" srcOrd="3" destOrd="0" parTransId="{1956AD3D-A984-4C86-B552-5A5A3D926A4E}" sibTransId="{375064CA-F070-47EA-AAA7-5602D6FC306B}"/>
    <dgm:cxn modelId="{1C4D4EED-ECC6-4171-B61B-AA49C74936BF}" type="presParOf" srcId="{5E4BCA1C-9985-4BB3-8C71-7348DE631FC3}" destId="{392F7301-4DBF-4CB4-8EDC-7C0E4D066F1E}" srcOrd="0" destOrd="0" presId="urn:microsoft.com/office/officeart/2008/layout/LinedList"/>
    <dgm:cxn modelId="{1D6612E5-A905-4C4A-BEF3-1034EE5BA00A}" type="presParOf" srcId="{5E4BCA1C-9985-4BB3-8C71-7348DE631FC3}" destId="{A36AE4A3-6CBF-467B-AACB-47FC34D2BC72}" srcOrd="1" destOrd="0" presId="urn:microsoft.com/office/officeart/2008/layout/LinedList"/>
    <dgm:cxn modelId="{7294BC63-21CE-4B39-847A-3AD66A0D8E8C}" type="presParOf" srcId="{A36AE4A3-6CBF-467B-AACB-47FC34D2BC72}" destId="{09274308-F01A-47CF-94B9-940987FB3E73}" srcOrd="0" destOrd="0" presId="urn:microsoft.com/office/officeart/2008/layout/LinedList"/>
    <dgm:cxn modelId="{C23BC436-3EE7-4E5E-BA3A-732B796F8081}" type="presParOf" srcId="{A36AE4A3-6CBF-467B-AACB-47FC34D2BC72}" destId="{FFCD7BA7-AB28-402F-8D93-524BFEA6B995}" srcOrd="1" destOrd="0" presId="urn:microsoft.com/office/officeart/2008/layout/LinedList"/>
    <dgm:cxn modelId="{473D6E49-1B6A-43B8-9960-2525BCF7A10D}" type="presParOf" srcId="{5E4BCA1C-9985-4BB3-8C71-7348DE631FC3}" destId="{17F07E79-0BEF-49C5-BEE1-A6AA4D4D9F55}" srcOrd="2" destOrd="0" presId="urn:microsoft.com/office/officeart/2008/layout/LinedList"/>
    <dgm:cxn modelId="{C0E50A04-6CB4-4982-9215-DE2C0C3D7184}" type="presParOf" srcId="{5E4BCA1C-9985-4BB3-8C71-7348DE631FC3}" destId="{F58DD823-760E-4C47-8713-627427D1DA04}" srcOrd="3" destOrd="0" presId="urn:microsoft.com/office/officeart/2008/layout/LinedList"/>
    <dgm:cxn modelId="{DEA8DD91-F39E-4B42-A52D-29AE0F886B2F}" type="presParOf" srcId="{F58DD823-760E-4C47-8713-627427D1DA04}" destId="{EC4348F4-1901-40D4-AAB5-01B4AC751708}" srcOrd="0" destOrd="0" presId="urn:microsoft.com/office/officeart/2008/layout/LinedList"/>
    <dgm:cxn modelId="{E14C40AD-846F-452C-91DB-77549C16071F}" type="presParOf" srcId="{F58DD823-760E-4C47-8713-627427D1DA04}" destId="{CC19B136-2CAB-40DD-AA30-82AE840FA2B7}" srcOrd="1" destOrd="0" presId="urn:microsoft.com/office/officeart/2008/layout/LinedList"/>
    <dgm:cxn modelId="{5AB4E54F-0580-4663-90B6-A9BA84A0352C}" type="presParOf" srcId="{5E4BCA1C-9985-4BB3-8C71-7348DE631FC3}" destId="{D6D1499B-4B5A-4C5F-8D46-0F9723A283D8}" srcOrd="4" destOrd="0" presId="urn:microsoft.com/office/officeart/2008/layout/LinedList"/>
    <dgm:cxn modelId="{8A6D8662-6F55-46AB-BC5C-3438D1F337BD}" type="presParOf" srcId="{5E4BCA1C-9985-4BB3-8C71-7348DE631FC3}" destId="{8299CE7C-AC04-4B2A-9AC0-5FAEC041BD09}" srcOrd="5" destOrd="0" presId="urn:microsoft.com/office/officeart/2008/layout/LinedList"/>
    <dgm:cxn modelId="{D7D24B9C-DA5A-4721-9528-BC19D9B7E223}" type="presParOf" srcId="{8299CE7C-AC04-4B2A-9AC0-5FAEC041BD09}" destId="{D8C930B2-6021-4F24-A1D4-0CF518E38917}" srcOrd="0" destOrd="0" presId="urn:microsoft.com/office/officeart/2008/layout/LinedList"/>
    <dgm:cxn modelId="{5EC07CD6-F3DD-4541-B3C3-85BCB0F3B9A7}" type="presParOf" srcId="{8299CE7C-AC04-4B2A-9AC0-5FAEC041BD09}" destId="{B440CAC4-CDB7-46F5-A7ED-9D4158D340C1}" srcOrd="1" destOrd="0" presId="urn:microsoft.com/office/officeart/2008/layout/LinedList"/>
    <dgm:cxn modelId="{226FF58A-08B3-4FE6-AE8D-4EC23675304D}" type="presParOf" srcId="{5E4BCA1C-9985-4BB3-8C71-7348DE631FC3}" destId="{25EF4543-2E46-4BAD-8A26-211A44727481}" srcOrd="6" destOrd="0" presId="urn:microsoft.com/office/officeart/2008/layout/LinedList"/>
    <dgm:cxn modelId="{213B9A1C-EDA4-48D8-A55A-DE68564DDB87}" type="presParOf" srcId="{5E4BCA1C-9985-4BB3-8C71-7348DE631FC3}" destId="{71E6A688-AF68-4FCB-B25C-13E11C824B6C}" srcOrd="7" destOrd="0" presId="urn:microsoft.com/office/officeart/2008/layout/LinedList"/>
    <dgm:cxn modelId="{4E0448E5-C669-451A-BDA8-7B541DC267E8}" type="presParOf" srcId="{71E6A688-AF68-4FCB-B25C-13E11C824B6C}" destId="{C28F1662-01A4-4B6D-9855-6867330350B4}" srcOrd="0" destOrd="0" presId="urn:microsoft.com/office/officeart/2008/layout/LinedList"/>
    <dgm:cxn modelId="{49248C02-1081-4D2B-9580-1162839F871D}" type="presParOf" srcId="{71E6A688-AF68-4FCB-B25C-13E11C824B6C}" destId="{18ABF318-8DD1-4BBA-9C86-EA97F89A6A8D}"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27521D-D503-47A6-8F16-2846E277F50B}">
      <dsp:nvSpPr>
        <dsp:cNvPr id="0" name=""/>
        <dsp:cNvSpPr/>
      </dsp:nvSpPr>
      <dsp:spPr>
        <a:xfrm>
          <a:off x="0" y="415032"/>
          <a:ext cx="6910387" cy="5544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A8DF77C-76BC-4C41-A6D2-7906311328A7}">
      <dsp:nvSpPr>
        <dsp:cNvPr id="0" name=""/>
        <dsp:cNvSpPr/>
      </dsp:nvSpPr>
      <dsp:spPr>
        <a:xfrm>
          <a:off x="320234" y="90312"/>
          <a:ext cx="4837270" cy="64944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37" tIns="0" rIns="182837" bIns="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Calibri" panose="020F0502020204030204" pitchFamily="34" charset="0"/>
              <a:cs typeface="Calibri" panose="020F0502020204030204" pitchFamily="34" charset="0"/>
            </a:rPr>
            <a:t>Introduction</a:t>
          </a:r>
        </a:p>
      </dsp:txBody>
      <dsp:txXfrm>
        <a:off x="351937" y="122015"/>
        <a:ext cx="4773864" cy="586034"/>
      </dsp:txXfrm>
    </dsp:sp>
    <dsp:sp modelId="{F007BB3C-5667-4AA9-A706-E7C7D08ABBE8}">
      <dsp:nvSpPr>
        <dsp:cNvPr id="0" name=""/>
        <dsp:cNvSpPr/>
      </dsp:nvSpPr>
      <dsp:spPr>
        <a:xfrm>
          <a:off x="0" y="1412952"/>
          <a:ext cx="6910387" cy="554400"/>
        </a:xfrm>
        <a:prstGeom prst="rect">
          <a:avLst/>
        </a:prstGeom>
        <a:solidFill>
          <a:schemeClr val="lt1">
            <a:alpha val="90000"/>
            <a:hueOff val="0"/>
            <a:satOff val="0"/>
            <a:lumOff val="0"/>
            <a:alphaOff val="0"/>
          </a:schemeClr>
        </a:solidFill>
        <a:ln w="15875" cap="flat" cmpd="sng" algn="ctr">
          <a:solidFill>
            <a:schemeClr val="accent2">
              <a:hueOff val="-332956"/>
              <a:satOff val="-147"/>
              <a:lumOff val="392"/>
              <a:alphaOff val="0"/>
            </a:schemeClr>
          </a:solidFill>
          <a:prstDash val="solid"/>
        </a:ln>
        <a:effectLst/>
      </dsp:spPr>
      <dsp:style>
        <a:lnRef idx="2">
          <a:scrgbClr r="0" g="0" b="0"/>
        </a:lnRef>
        <a:fillRef idx="1">
          <a:scrgbClr r="0" g="0" b="0"/>
        </a:fillRef>
        <a:effectRef idx="0">
          <a:scrgbClr r="0" g="0" b="0"/>
        </a:effectRef>
        <a:fontRef idx="minor"/>
      </dsp:style>
    </dsp:sp>
    <dsp:sp modelId="{CA5D27EA-98FB-4591-9F61-CACC8BA31E3D}">
      <dsp:nvSpPr>
        <dsp:cNvPr id="0" name=""/>
        <dsp:cNvSpPr/>
      </dsp:nvSpPr>
      <dsp:spPr>
        <a:xfrm>
          <a:off x="320234" y="1088232"/>
          <a:ext cx="4837270" cy="649440"/>
        </a:xfrm>
        <a:prstGeom prst="roundRect">
          <a:avLst/>
        </a:prstGeom>
        <a:solidFill>
          <a:schemeClr val="accent2">
            <a:hueOff val="-332956"/>
            <a:satOff val="-147"/>
            <a:lumOff val="39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37" tIns="0" rIns="182837" bIns="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Calibri" panose="020F0502020204030204" pitchFamily="34" charset="0"/>
              <a:cs typeface="Calibri" panose="020F0502020204030204" pitchFamily="34" charset="0"/>
            </a:rPr>
            <a:t>Industry Analysis</a:t>
          </a:r>
        </a:p>
      </dsp:txBody>
      <dsp:txXfrm>
        <a:off x="351937" y="1119935"/>
        <a:ext cx="4773864" cy="586034"/>
      </dsp:txXfrm>
    </dsp:sp>
    <dsp:sp modelId="{F4711DCD-82C7-4D12-83B2-395A1727DFBF}">
      <dsp:nvSpPr>
        <dsp:cNvPr id="0" name=""/>
        <dsp:cNvSpPr/>
      </dsp:nvSpPr>
      <dsp:spPr>
        <a:xfrm>
          <a:off x="0" y="2410872"/>
          <a:ext cx="6910387" cy="554400"/>
        </a:xfrm>
        <a:prstGeom prst="rect">
          <a:avLst/>
        </a:prstGeom>
        <a:solidFill>
          <a:schemeClr val="lt1">
            <a:alpha val="90000"/>
            <a:hueOff val="0"/>
            <a:satOff val="0"/>
            <a:lumOff val="0"/>
            <a:alphaOff val="0"/>
          </a:schemeClr>
        </a:solidFill>
        <a:ln w="15875" cap="flat" cmpd="sng" algn="ctr">
          <a:solidFill>
            <a:schemeClr val="accent2">
              <a:hueOff val="-665912"/>
              <a:satOff val="-293"/>
              <a:lumOff val="784"/>
              <a:alphaOff val="0"/>
            </a:schemeClr>
          </a:solidFill>
          <a:prstDash val="solid"/>
        </a:ln>
        <a:effectLst/>
      </dsp:spPr>
      <dsp:style>
        <a:lnRef idx="2">
          <a:scrgbClr r="0" g="0" b="0"/>
        </a:lnRef>
        <a:fillRef idx="1">
          <a:scrgbClr r="0" g="0" b="0"/>
        </a:fillRef>
        <a:effectRef idx="0">
          <a:scrgbClr r="0" g="0" b="0"/>
        </a:effectRef>
        <a:fontRef idx="minor"/>
      </dsp:style>
    </dsp:sp>
    <dsp:sp modelId="{15DEA6BB-EDCB-4B9F-9213-AD5BE183B227}">
      <dsp:nvSpPr>
        <dsp:cNvPr id="0" name=""/>
        <dsp:cNvSpPr/>
      </dsp:nvSpPr>
      <dsp:spPr>
        <a:xfrm>
          <a:off x="320234" y="2086152"/>
          <a:ext cx="4837270" cy="649440"/>
        </a:xfrm>
        <a:prstGeom prst="roundRect">
          <a:avLst/>
        </a:prstGeom>
        <a:solidFill>
          <a:schemeClr val="accent2">
            <a:hueOff val="-665912"/>
            <a:satOff val="-293"/>
            <a:lumOff val="78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37" tIns="0" rIns="182837" bIns="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Calibri" panose="020F0502020204030204" pitchFamily="34" charset="0"/>
              <a:cs typeface="Calibri" panose="020F0502020204030204" pitchFamily="34" charset="0"/>
            </a:rPr>
            <a:t>Data Analysis</a:t>
          </a:r>
        </a:p>
      </dsp:txBody>
      <dsp:txXfrm>
        <a:off x="351937" y="2117855"/>
        <a:ext cx="4773864" cy="586034"/>
      </dsp:txXfrm>
    </dsp:sp>
    <dsp:sp modelId="{365E7CEA-5966-46FA-9014-A50E0477C14D}">
      <dsp:nvSpPr>
        <dsp:cNvPr id="0" name=""/>
        <dsp:cNvSpPr/>
      </dsp:nvSpPr>
      <dsp:spPr>
        <a:xfrm>
          <a:off x="0" y="3408792"/>
          <a:ext cx="6910387" cy="554400"/>
        </a:xfrm>
        <a:prstGeom prst="rect">
          <a:avLst/>
        </a:prstGeom>
        <a:solidFill>
          <a:schemeClr val="lt1">
            <a:alpha val="90000"/>
            <a:hueOff val="0"/>
            <a:satOff val="0"/>
            <a:lumOff val="0"/>
            <a:alphaOff val="0"/>
          </a:schemeClr>
        </a:solidFill>
        <a:ln w="15875" cap="flat" cmpd="sng" algn="ctr">
          <a:solidFill>
            <a:schemeClr val="accent2">
              <a:hueOff val="-998868"/>
              <a:satOff val="-440"/>
              <a:lumOff val="1177"/>
              <a:alphaOff val="0"/>
            </a:schemeClr>
          </a:solidFill>
          <a:prstDash val="solid"/>
        </a:ln>
        <a:effectLst/>
      </dsp:spPr>
      <dsp:style>
        <a:lnRef idx="2">
          <a:scrgbClr r="0" g="0" b="0"/>
        </a:lnRef>
        <a:fillRef idx="1">
          <a:scrgbClr r="0" g="0" b="0"/>
        </a:fillRef>
        <a:effectRef idx="0">
          <a:scrgbClr r="0" g="0" b="0"/>
        </a:effectRef>
        <a:fontRef idx="minor"/>
      </dsp:style>
    </dsp:sp>
    <dsp:sp modelId="{55855F63-6596-49B6-B4DA-6B8C42D88DCE}">
      <dsp:nvSpPr>
        <dsp:cNvPr id="0" name=""/>
        <dsp:cNvSpPr/>
      </dsp:nvSpPr>
      <dsp:spPr>
        <a:xfrm>
          <a:off x="320234" y="3084072"/>
          <a:ext cx="4837270" cy="649440"/>
        </a:xfrm>
        <a:prstGeom prst="roundRect">
          <a:avLst/>
        </a:prstGeom>
        <a:solidFill>
          <a:schemeClr val="accent2">
            <a:hueOff val="-998868"/>
            <a:satOff val="-440"/>
            <a:lumOff val="117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37" tIns="0" rIns="182837" bIns="0" numCol="1" spcCol="1270" anchor="ctr" anchorCtr="0">
          <a:noAutofit/>
        </a:bodyPr>
        <a:lstStyle/>
        <a:p>
          <a:pPr marL="0" lvl="0" indent="0" algn="l" defTabSz="977900">
            <a:lnSpc>
              <a:spcPct val="90000"/>
            </a:lnSpc>
            <a:spcBef>
              <a:spcPct val="0"/>
            </a:spcBef>
            <a:spcAft>
              <a:spcPct val="35000"/>
            </a:spcAft>
            <a:buNone/>
          </a:pPr>
          <a:r>
            <a:rPr lang="en-US" sz="2200" kern="1200">
              <a:latin typeface="Calibri" panose="020F0502020204030204" pitchFamily="34" charset="0"/>
              <a:cs typeface="Calibri" panose="020F0502020204030204" pitchFamily="34" charset="0"/>
            </a:rPr>
            <a:t>Business Recommendations</a:t>
          </a:r>
        </a:p>
      </dsp:txBody>
      <dsp:txXfrm>
        <a:off x="351937" y="3115775"/>
        <a:ext cx="4773864" cy="586034"/>
      </dsp:txXfrm>
    </dsp:sp>
    <dsp:sp modelId="{CF5E7903-C2E3-4AF1-8C10-64F261797B5F}">
      <dsp:nvSpPr>
        <dsp:cNvPr id="0" name=""/>
        <dsp:cNvSpPr/>
      </dsp:nvSpPr>
      <dsp:spPr>
        <a:xfrm>
          <a:off x="0" y="4406712"/>
          <a:ext cx="6910387" cy="554400"/>
        </a:xfrm>
        <a:prstGeom prst="rect">
          <a:avLst/>
        </a:prstGeom>
        <a:solidFill>
          <a:schemeClr val="lt1">
            <a:alpha val="90000"/>
            <a:hueOff val="0"/>
            <a:satOff val="0"/>
            <a:lumOff val="0"/>
            <a:alphaOff val="0"/>
          </a:schemeClr>
        </a:solidFill>
        <a:ln w="15875" cap="flat" cmpd="sng" algn="ctr">
          <a:solidFill>
            <a:schemeClr val="accent2">
              <a:hueOff val="-1331824"/>
              <a:satOff val="-586"/>
              <a:lumOff val="1569"/>
              <a:alphaOff val="0"/>
            </a:schemeClr>
          </a:solidFill>
          <a:prstDash val="solid"/>
        </a:ln>
        <a:effectLst/>
      </dsp:spPr>
      <dsp:style>
        <a:lnRef idx="2">
          <a:scrgbClr r="0" g="0" b="0"/>
        </a:lnRef>
        <a:fillRef idx="1">
          <a:scrgbClr r="0" g="0" b="0"/>
        </a:fillRef>
        <a:effectRef idx="0">
          <a:scrgbClr r="0" g="0" b="0"/>
        </a:effectRef>
        <a:fontRef idx="minor"/>
      </dsp:style>
    </dsp:sp>
    <dsp:sp modelId="{D4FE53C2-D633-4486-B8D0-A8E01489C34D}">
      <dsp:nvSpPr>
        <dsp:cNvPr id="0" name=""/>
        <dsp:cNvSpPr/>
      </dsp:nvSpPr>
      <dsp:spPr>
        <a:xfrm>
          <a:off x="345519" y="4081992"/>
          <a:ext cx="4837270" cy="649440"/>
        </a:xfrm>
        <a:prstGeom prst="roundRect">
          <a:avLst/>
        </a:prstGeom>
        <a:solidFill>
          <a:schemeClr val="accent2">
            <a:hueOff val="-1331824"/>
            <a:satOff val="-586"/>
            <a:lumOff val="156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37" tIns="0" rIns="182837" bIns="0" numCol="1" spcCol="1270" anchor="ctr" anchorCtr="0">
          <a:noAutofit/>
        </a:bodyPr>
        <a:lstStyle/>
        <a:p>
          <a:pPr marL="0" lvl="0" indent="0" algn="l" defTabSz="977900">
            <a:lnSpc>
              <a:spcPct val="90000"/>
            </a:lnSpc>
            <a:spcBef>
              <a:spcPct val="0"/>
            </a:spcBef>
            <a:spcAft>
              <a:spcPct val="35000"/>
            </a:spcAft>
            <a:buNone/>
          </a:pPr>
          <a:r>
            <a:rPr lang="en-US" sz="2200" kern="1200">
              <a:latin typeface="Calibri" panose="020F0502020204030204" pitchFamily="34" charset="0"/>
              <a:cs typeface="Calibri" panose="020F0502020204030204" pitchFamily="34" charset="0"/>
            </a:rPr>
            <a:t>References</a:t>
          </a:r>
        </a:p>
      </dsp:txBody>
      <dsp:txXfrm>
        <a:off x="377222" y="4113695"/>
        <a:ext cx="4773864" cy="5860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2F7301-4DBF-4CB4-8EDC-7C0E4D066F1E}">
      <dsp:nvSpPr>
        <dsp:cNvPr id="0" name=""/>
        <dsp:cNvSpPr/>
      </dsp:nvSpPr>
      <dsp:spPr>
        <a:xfrm>
          <a:off x="0" y="0"/>
          <a:ext cx="3218175"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274308-F01A-47CF-94B9-940987FB3E73}">
      <dsp:nvSpPr>
        <dsp:cNvPr id="0" name=""/>
        <dsp:cNvSpPr/>
      </dsp:nvSpPr>
      <dsp:spPr>
        <a:xfrm>
          <a:off x="0" y="0"/>
          <a:ext cx="3218175" cy="15108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just" defTabSz="844550">
            <a:lnSpc>
              <a:spcPct val="90000"/>
            </a:lnSpc>
            <a:spcBef>
              <a:spcPct val="0"/>
            </a:spcBef>
            <a:spcAft>
              <a:spcPct val="35000"/>
            </a:spcAft>
            <a:buNone/>
          </a:pPr>
          <a:r>
            <a:rPr lang="en-US" sz="1900" b="0" i="0" kern="1200" dirty="0">
              <a:latin typeface="Calibri" panose="020F0502020204030204" pitchFamily="34" charset="0"/>
              <a:cs typeface="Calibri" panose="020F0502020204030204" pitchFamily="34" charset="0"/>
            </a:rPr>
            <a:t>Georgia – Kennesaw [zip code - 30144] contributed the most towards the total sales in 2020.</a:t>
          </a:r>
          <a:endParaRPr lang="en-US" sz="1900" kern="1200" dirty="0">
            <a:latin typeface="Calibri" panose="020F0502020204030204" pitchFamily="34" charset="0"/>
            <a:cs typeface="Calibri" panose="020F0502020204030204" pitchFamily="34" charset="0"/>
          </a:endParaRPr>
        </a:p>
      </dsp:txBody>
      <dsp:txXfrm>
        <a:off x="0" y="0"/>
        <a:ext cx="3218175" cy="1510811"/>
      </dsp:txXfrm>
    </dsp:sp>
    <dsp:sp modelId="{17F07E79-0BEF-49C5-BEE1-A6AA4D4D9F55}">
      <dsp:nvSpPr>
        <dsp:cNvPr id="0" name=""/>
        <dsp:cNvSpPr/>
      </dsp:nvSpPr>
      <dsp:spPr>
        <a:xfrm>
          <a:off x="0" y="1510811"/>
          <a:ext cx="3218175"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4348F4-1901-40D4-AAB5-01B4AC751708}">
      <dsp:nvSpPr>
        <dsp:cNvPr id="0" name=""/>
        <dsp:cNvSpPr/>
      </dsp:nvSpPr>
      <dsp:spPr>
        <a:xfrm>
          <a:off x="0" y="1510811"/>
          <a:ext cx="3218175" cy="15108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just" defTabSz="844550">
            <a:lnSpc>
              <a:spcPct val="90000"/>
            </a:lnSpc>
            <a:spcBef>
              <a:spcPct val="0"/>
            </a:spcBef>
            <a:spcAft>
              <a:spcPct val="35000"/>
            </a:spcAft>
            <a:buNone/>
          </a:pPr>
          <a:r>
            <a:rPr lang="en-US" sz="1900" b="0" i="0" kern="1200">
              <a:latin typeface="Calibri" panose="020F0502020204030204" pitchFamily="34" charset="0"/>
              <a:cs typeface="Calibri" panose="020F0502020204030204" pitchFamily="34" charset="0"/>
            </a:rPr>
            <a:t>It provides all the 3 services like ‘pickup in store’, ‘curbside pickup’ &amp; ‘local store delivery’. </a:t>
          </a:r>
          <a:endParaRPr lang="en-US" sz="1900" kern="1200">
            <a:latin typeface="Calibri" panose="020F0502020204030204" pitchFamily="34" charset="0"/>
            <a:cs typeface="Calibri" panose="020F0502020204030204" pitchFamily="34" charset="0"/>
          </a:endParaRPr>
        </a:p>
      </dsp:txBody>
      <dsp:txXfrm>
        <a:off x="0" y="1510811"/>
        <a:ext cx="3218175" cy="1510811"/>
      </dsp:txXfrm>
    </dsp:sp>
    <dsp:sp modelId="{D6D1499B-4B5A-4C5F-8D46-0F9723A283D8}">
      <dsp:nvSpPr>
        <dsp:cNvPr id="0" name=""/>
        <dsp:cNvSpPr/>
      </dsp:nvSpPr>
      <dsp:spPr>
        <a:xfrm>
          <a:off x="0" y="3021623"/>
          <a:ext cx="3218175"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C930B2-6021-4F24-A1D4-0CF518E38917}">
      <dsp:nvSpPr>
        <dsp:cNvPr id="0" name=""/>
        <dsp:cNvSpPr/>
      </dsp:nvSpPr>
      <dsp:spPr>
        <a:xfrm>
          <a:off x="0" y="3021623"/>
          <a:ext cx="3218175" cy="15108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just" defTabSz="844550">
            <a:lnSpc>
              <a:spcPct val="90000"/>
            </a:lnSpc>
            <a:spcBef>
              <a:spcPct val="0"/>
            </a:spcBef>
            <a:spcAft>
              <a:spcPct val="35000"/>
            </a:spcAft>
            <a:buNone/>
          </a:pPr>
          <a:r>
            <a:rPr lang="en-US" sz="1900" b="0" i="0" kern="1200">
              <a:latin typeface="Calibri" panose="020F0502020204030204" pitchFamily="34" charset="0"/>
              <a:cs typeface="Calibri" panose="020F0502020204030204" pitchFamily="34" charset="0"/>
            </a:rPr>
            <a:t>The same trend follows for the next 9 stores in line and ahead. </a:t>
          </a:r>
          <a:endParaRPr lang="en-US" sz="1900" kern="1200">
            <a:latin typeface="Calibri" panose="020F0502020204030204" pitchFamily="34" charset="0"/>
            <a:cs typeface="Calibri" panose="020F0502020204030204" pitchFamily="34" charset="0"/>
          </a:endParaRPr>
        </a:p>
      </dsp:txBody>
      <dsp:txXfrm>
        <a:off x="0" y="3021623"/>
        <a:ext cx="3218175" cy="1510811"/>
      </dsp:txXfrm>
    </dsp:sp>
    <dsp:sp modelId="{25EF4543-2E46-4BAD-8A26-211A44727481}">
      <dsp:nvSpPr>
        <dsp:cNvPr id="0" name=""/>
        <dsp:cNvSpPr/>
      </dsp:nvSpPr>
      <dsp:spPr>
        <a:xfrm>
          <a:off x="0" y="4532435"/>
          <a:ext cx="3218175"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8F1662-01A4-4B6D-9855-6867330350B4}">
      <dsp:nvSpPr>
        <dsp:cNvPr id="0" name=""/>
        <dsp:cNvSpPr/>
      </dsp:nvSpPr>
      <dsp:spPr>
        <a:xfrm>
          <a:off x="0" y="4532435"/>
          <a:ext cx="3218175" cy="15108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just" defTabSz="844550">
            <a:lnSpc>
              <a:spcPct val="90000"/>
            </a:lnSpc>
            <a:spcBef>
              <a:spcPct val="0"/>
            </a:spcBef>
            <a:spcAft>
              <a:spcPct val="35000"/>
            </a:spcAft>
            <a:buNone/>
          </a:pPr>
          <a:r>
            <a:rPr lang="en-US" sz="1900" b="0" i="0" kern="1200" dirty="0">
              <a:latin typeface="Calibri" panose="020F0502020204030204" pitchFamily="34" charset="0"/>
              <a:cs typeface="Calibri" panose="020F0502020204030204" pitchFamily="34" charset="0"/>
            </a:rPr>
            <a:t>Starting with the local store delivery options can proved to be an effective strategy for other stores like Arkansas - Little Rock. </a:t>
          </a:r>
          <a:endParaRPr lang="en-US" sz="1900" kern="1200" dirty="0">
            <a:latin typeface="Calibri" panose="020F0502020204030204" pitchFamily="34" charset="0"/>
            <a:cs typeface="Calibri" panose="020F0502020204030204" pitchFamily="34" charset="0"/>
          </a:endParaRPr>
        </a:p>
      </dsp:txBody>
      <dsp:txXfrm>
        <a:off x="0" y="4532435"/>
        <a:ext cx="3218175" cy="1510811"/>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7/29/2021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98865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7/29/2021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57278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7/29/2021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43318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7/29/2021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79198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7/29/2021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82668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7/29/2021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38652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7/29/2021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11187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7/29/2021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62685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7/29/2021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722136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7/29/2021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61391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7/29/2021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6059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7/29/2021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2498054"/>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55" r:id="rId6"/>
    <p:sldLayoutId id="2147483751" r:id="rId7"/>
    <p:sldLayoutId id="2147483752" r:id="rId8"/>
    <p:sldLayoutId id="2147483753" r:id="rId9"/>
    <p:sldLayoutId id="2147483754" r:id="rId10"/>
    <p:sldLayoutId id="2147483756" r:id="rId11"/>
  </p:sldLayoutIdLst>
  <p:hf sldNum="0" hdr="0" ftr="0" dt="0"/>
  <p:txStyles>
    <p:titleStyle>
      <a:lvl1pPr algn="l" defTabSz="914400" rtl="0" eaLnBrk="1" latinLnBrk="0" hangingPunct="1">
        <a:lnSpc>
          <a:spcPct val="90000"/>
        </a:lnSpc>
        <a:spcBef>
          <a:spcPct val="0"/>
        </a:spcBef>
        <a:buNone/>
        <a:defRPr sz="44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doi.org/10.1057/rlp.2009.25"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556905"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92D166F-01DB-466D-A665-348C6F457A69}"/>
              </a:ext>
            </a:extLst>
          </p:cNvPr>
          <p:cNvSpPr>
            <a:spLocks noGrp="1"/>
          </p:cNvSpPr>
          <p:nvPr>
            <p:ph type="ctrTitle"/>
          </p:nvPr>
        </p:nvSpPr>
        <p:spPr>
          <a:xfrm>
            <a:off x="8047939" y="640080"/>
            <a:ext cx="3659246" cy="2850320"/>
          </a:xfrm>
        </p:spPr>
        <p:txBody>
          <a:bodyPr>
            <a:normAutofit/>
          </a:bodyPr>
          <a:lstStyle/>
          <a:p>
            <a:pPr algn="ctr"/>
            <a:r>
              <a:rPr lang="en-US" sz="5400" dirty="0">
                <a:solidFill>
                  <a:srgbClr val="FFFFFF"/>
                </a:solidFill>
                <a:latin typeface="Calibri" panose="020F0502020204030204" pitchFamily="34" charset="0"/>
                <a:cs typeface="Calibri" panose="020F0502020204030204" pitchFamily="34" charset="0"/>
              </a:rPr>
              <a:t>Team Capstone Project</a:t>
            </a:r>
          </a:p>
        </p:txBody>
      </p:sp>
      <p:sp>
        <p:nvSpPr>
          <p:cNvPr id="3" name="Subtitle 2">
            <a:extLst>
              <a:ext uri="{FF2B5EF4-FFF2-40B4-BE49-F238E27FC236}">
                <a16:creationId xmlns:a16="http://schemas.microsoft.com/office/drawing/2014/main" id="{9934E1CE-44B6-43E1-8473-4E5553F39FB4}"/>
              </a:ext>
            </a:extLst>
          </p:cNvPr>
          <p:cNvSpPr>
            <a:spLocks noGrp="1"/>
          </p:cNvSpPr>
          <p:nvPr>
            <p:ph type="subTitle" idx="1"/>
          </p:nvPr>
        </p:nvSpPr>
        <p:spPr>
          <a:xfrm>
            <a:off x="8047939" y="3812135"/>
            <a:ext cx="3659246" cy="2544703"/>
          </a:xfrm>
        </p:spPr>
        <p:txBody>
          <a:bodyPr>
            <a:normAutofit/>
          </a:bodyPr>
          <a:lstStyle/>
          <a:p>
            <a:pPr algn="ctr"/>
            <a:r>
              <a:rPr lang="en-US" sz="1800" b="1">
                <a:solidFill>
                  <a:srgbClr val="FFFFFF"/>
                </a:solidFill>
                <a:latin typeface="Calibri" panose="020F0502020204030204" pitchFamily="34" charset="0"/>
                <a:cs typeface="Calibri" panose="020F0502020204030204" pitchFamily="34" charset="0"/>
              </a:rPr>
              <a:t>SUBMITTED BY: </a:t>
            </a:r>
            <a:endParaRPr lang="en-US" sz="1800" b="1" dirty="0">
              <a:solidFill>
                <a:srgbClr val="FFFFFF"/>
              </a:solidFill>
              <a:latin typeface="Calibri" panose="020F0502020204030204" pitchFamily="34" charset="0"/>
              <a:cs typeface="Calibri" panose="020F0502020204030204" pitchFamily="34" charset="0"/>
            </a:endParaRPr>
          </a:p>
          <a:p>
            <a:pPr>
              <a:lnSpc>
                <a:spcPct val="100000"/>
              </a:lnSpc>
            </a:pPr>
            <a:r>
              <a:rPr lang="en-US" sz="1400" dirty="0">
                <a:solidFill>
                  <a:srgbClr val="44C4E7"/>
                </a:solidFill>
                <a:latin typeface="Calibri" panose="020F0502020204030204" pitchFamily="34" charset="0"/>
                <a:cs typeface="Calibri" panose="020F0502020204030204" pitchFamily="34" charset="0"/>
              </a:rPr>
              <a:t>SHIVANI ADSAR</a:t>
            </a:r>
          </a:p>
          <a:p>
            <a:endParaRPr lang="en-US" sz="1400" dirty="0">
              <a:solidFill>
                <a:srgbClr val="FFFFFF"/>
              </a:solidFill>
              <a:latin typeface="Calibri" panose="020F0502020204030204" pitchFamily="34" charset="0"/>
              <a:cs typeface="Calibri" panose="020F0502020204030204" pitchFamily="34" charset="0"/>
            </a:endParaRPr>
          </a:p>
        </p:txBody>
      </p:sp>
      <p:cxnSp>
        <p:nvCxnSpPr>
          <p:cNvPr id="21" name="Straight Connector 20">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85922"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Picture 8" descr="A picture containing text, building, sky, outdoor&#10;&#10;Description automatically generated">
            <a:extLst>
              <a:ext uri="{FF2B5EF4-FFF2-40B4-BE49-F238E27FC236}">
                <a16:creationId xmlns:a16="http://schemas.microsoft.com/office/drawing/2014/main" id="{045655E8-6F41-4A96-B8FA-21824BFC7D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556904" cy="6422781"/>
          </a:xfrm>
          <a:prstGeom prst="rect">
            <a:avLst/>
          </a:prstGeom>
        </p:spPr>
      </p:pic>
    </p:spTree>
    <p:extLst>
      <p:ext uri="{BB962C8B-B14F-4D97-AF65-F5344CB8AC3E}">
        <p14:creationId xmlns:p14="http://schemas.microsoft.com/office/powerpoint/2010/main" val="327754305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 name="Straight Connector 8">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768E75-552E-4AF3-B77E-1A13135213D2}"/>
              </a:ext>
            </a:extLst>
          </p:cNvPr>
          <p:cNvSpPr>
            <a:spLocks noGrp="1"/>
          </p:cNvSpPr>
          <p:nvPr>
            <p:ph type="title"/>
          </p:nvPr>
        </p:nvSpPr>
        <p:spPr>
          <a:xfrm>
            <a:off x="5220928" y="965200"/>
            <a:ext cx="5999002" cy="4927600"/>
          </a:xfrm>
        </p:spPr>
        <p:txBody>
          <a:bodyPr vert="horz" lIns="91440" tIns="45720" rIns="91440" bIns="45720" rtlCol="0" anchor="ctr">
            <a:normAutofit/>
          </a:bodyPr>
          <a:lstStyle/>
          <a:p>
            <a:r>
              <a:rPr lang="en-US" sz="6800" dirty="0">
                <a:solidFill>
                  <a:schemeClr val="tx2"/>
                </a:solidFill>
                <a:latin typeface="Calibri" panose="020F0502020204030204" pitchFamily="34" charset="0"/>
                <a:cs typeface="Calibri" panose="020F0502020204030204" pitchFamily="34" charset="0"/>
              </a:rPr>
              <a:t>Demographic Impact Analysis</a:t>
            </a:r>
          </a:p>
        </p:txBody>
      </p:sp>
      <p:sp>
        <p:nvSpPr>
          <p:cNvPr id="13" name="Rectangle 12">
            <a:extLst>
              <a:ext uri="{FF2B5EF4-FFF2-40B4-BE49-F238E27FC236}">
                <a16:creationId xmlns:a16="http://schemas.microsoft.com/office/drawing/2014/main" id="{0EEF5601-A8BC-411D-AA64-3E79320BA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58473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01F84CF8-2331-415C-BB60-2C921D641A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17412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E5B248B-B569-405F-9B04-456064ECDF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6748" y="740752"/>
            <a:ext cx="6372455" cy="537649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0F1BEBD1-96B3-4497-B0B1-6FE79F93B857}"/>
              </a:ext>
            </a:extLst>
          </p:cNvPr>
          <p:cNvSpPr txBox="1">
            <a:spLocks/>
          </p:cNvSpPr>
          <p:nvPr/>
        </p:nvSpPr>
        <p:spPr>
          <a:xfrm>
            <a:off x="571800" y="1240330"/>
            <a:ext cx="3690257" cy="1450757"/>
          </a:xfrm>
          <a:prstGeom prst="rect">
            <a:avLst/>
          </a:prstGeom>
        </p:spPr>
        <p:txBody>
          <a:bodyPr/>
          <a:lstStyle>
            <a:lvl1pPr algn="l" defTabSz="914400" rtl="0" eaLnBrk="1" latinLnBrk="0" hangingPunct="1">
              <a:lnSpc>
                <a:spcPct val="90000"/>
              </a:lnSpc>
              <a:spcBef>
                <a:spcPct val="0"/>
              </a:spcBef>
              <a:buNone/>
              <a:defRPr sz="4400" i="0" kern="1200" spc="-50" baseline="0">
                <a:solidFill>
                  <a:schemeClr val="tx1">
                    <a:lumMod val="75000"/>
                    <a:lumOff val="25000"/>
                  </a:schemeClr>
                </a:solidFill>
                <a:latin typeface="+mj-lt"/>
                <a:ea typeface="+mj-ea"/>
                <a:cs typeface="+mj-cs"/>
              </a:defRPr>
            </a:lvl1pPr>
          </a:lstStyle>
          <a:p>
            <a:pPr algn="ctr"/>
            <a:r>
              <a:rPr lang="en-US" dirty="0">
                <a:latin typeface="Calibri" panose="020F0502020204030204" pitchFamily="34" charset="0"/>
                <a:cs typeface="Calibri" panose="020F0502020204030204" pitchFamily="34" charset="0"/>
              </a:rPr>
              <a:t>Correlation Matrix</a:t>
            </a:r>
          </a:p>
        </p:txBody>
      </p:sp>
      <p:sp>
        <p:nvSpPr>
          <p:cNvPr id="2" name="TextBox 1">
            <a:extLst>
              <a:ext uri="{FF2B5EF4-FFF2-40B4-BE49-F238E27FC236}">
                <a16:creationId xmlns:a16="http://schemas.microsoft.com/office/drawing/2014/main" id="{E6EFFF7F-D6FD-4200-A5DA-4A68F4D47422}"/>
              </a:ext>
            </a:extLst>
          </p:cNvPr>
          <p:cNvSpPr txBox="1"/>
          <p:nvPr/>
        </p:nvSpPr>
        <p:spPr>
          <a:xfrm>
            <a:off x="1072796" y="3376081"/>
            <a:ext cx="3301495" cy="923330"/>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The correlation matrix helped in deciding data combinations and variable dependencies.</a:t>
            </a:r>
          </a:p>
        </p:txBody>
      </p:sp>
    </p:spTree>
    <p:extLst>
      <p:ext uri="{BB962C8B-B14F-4D97-AF65-F5344CB8AC3E}">
        <p14:creationId xmlns:p14="http://schemas.microsoft.com/office/powerpoint/2010/main" val="620222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8FFCE3B-C0E7-44D2-91A6-E55CC4B0CDF3}"/>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Housing Price</a:t>
            </a:r>
          </a:p>
        </p:txBody>
      </p:sp>
      <p:sp>
        <p:nvSpPr>
          <p:cNvPr id="7" name="Content Placeholder 6">
            <a:extLst>
              <a:ext uri="{FF2B5EF4-FFF2-40B4-BE49-F238E27FC236}">
                <a16:creationId xmlns:a16="http://schemas.microsoft.com/office/drawing/2014/main" id="{400CFCC4-E58F-4BDE-8887-57CC6F907D31}"/>
              </a:ext>
            </a:extLst>
          </p:cNvPr>
          <p:cNvSpPr>
            <a:spLocks noGrp="1"/>
          </p:cNvSpPr>
          <p:nvPr>
            <p:ph sz="half" idx="1"/>
          </p:nvPr>
        </p:nvSpPr>
        <p:spPr>
          <a:xfrm>
            <a:off x="1303900" y="2507762"/>
            <a:ext cx="2547131" cy="3084146"/>
          </a:xfrm>
        </p:spPr>
        <p:txBody>
          <a:bodyPr>
            <a:normAutofit/>
          </a:bodyPr>
          <a:lstStyle/>
          <a:p>
            <a:pPr marL="422910" indent="-285750">
              <a:lnSpc>
                <a:spcPct val="100000"/>
              </a:lnSpc>
              <a:spcBef>
                <a:spcPts val="0"/>
              </a:spcBef>
              <a:spcAft>
                <a:spcPts val="0"/>
              </a:spcAft>
              <a:buClr>
                <a:schemeClr val="tx1"/>
              </a:buClr>
              <a:buFont typeface="Arial" panose="020B0604020202020204" pitchFamily="34" charset="0"/>
              <a:buChar char="•"/>
            </a:pPr>
            <a:r>
              <a:rPr lang="en-US" sz="1800" dirty="0">
                <a:latin typeface="Calibri" panose="020F0502020204030204" pitchFamily="34" charset="0"/>
                <a:cs typeface="Calibri" panose="020F0502020204030204" pitchFamily="34" charset="0"/>
              </a:rPr>
              <a:t>Observations:</a:t>
            </a:r>
          </a:p>
          <a:p>
            <a:pPr marL="137160" indent="0">
              <a:lnSpc>
                <a:spcPct val="100000"/>
              </a:lnSpc>
              <a:spcBef>
                <a:spcPts val="0"/>
              </a:spcBef>
              <a:spcAft>
                <a:spcPts val="0"/>
              </a:spcAft>
              <a:buClr>
                <a:schemeClr val="tx1"/>
              </a:buClr>
              <a:buNone/>
            </a:pPr>
            <a:endParaRPr lang="en-US" sz="1800" dirty="0">
              <a:latin typeface="Calibri" panose="020F0502020204030204" pitchFamily="34" charset="0"/>
              <a:cs typeface="Calibri" panose="020F0502020204030204" pitchFamily="34" charset="0"/>
            </a:endParaRPr>
          </a:p>
          <a:p>
            <a:pPr marL="137160" indent="0">
              <a:lnSpc>
                <a:spcPct val="100000"/>
              </a:lnSpc>
              <a:spcBef>
                <a:spcPts val="0"/>
              </a:spcBef>
              <a:spcAft>
                <a:spcPts val="0"/>
              </a:spcAft>
              <a:buClr>
                <a:schemeClr val="tx1"/>
              </a:buClr>
              <a:buNone/>
            </a:pPr>
            <a:r>
              <a:rPr lang="en-US" sz="1800" dirty="0">
                <a:latin typeface="Calibri" panose="020F0502020204030204" pitchFamily="34" charset="0"/>
                <a:cs typeface="Calibri" panose="020F0502020204030204" pitchFamily="34" charset="0"/>
              </a:rPr>
              <a:t>Massachusetts has the highest median price of housing followed by California, whereas Missouri has the lowest price of housing</a:t>
            </a:r>
          </a:p>
          <a:p>
            <a:pPr marL="422910" indent="-285750">
              <a:lnSpc>
                <a:spcPct val="107000"/>
              </a:lnSpc>
              <a:spcBef>
                <a:spcPts val="0"/>
              </a:spcBef>
              <a:spcAft>
                <a:spcPts val="0"/>
              </a:spcAft>
              <a:buClr>
                <a:schemeClr val="tx1"/>
              </a:buClr>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pic>
        <p:nvPicPr>
          <p:cNvPr id="8" name="Picture 2">
            <a:extLst>
              <a:ext uri="{FF2B5EF4-FFF2-40B4-BE49-F238E27FC236}">
                <a16:creationId xmlns:a16="http://schemas.microsoft.com/office/drawing/2014/main" id="{DD870D2C-DAC0-4292-AB24-32C31C2880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5212" y="2133158"/>
            <a:ext cx="6370468" cy="392203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1326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8FFCE3B-C0E7-44D2-91A6-E55CC4B0CDF3}"/>
              </a:ext>
            </a:extLst>
          </p:cNvPr>
          <p:cNvSpPr>
            <a:spLocks noGrp="1"/>
          </p:cNvSpPr>
          <p:nvPr>
            <p:ph type="title" idx="4294967295"/>
          </p:nvPr>
        </p:nvSpPr>
        <p:spPr>
          <a:xfrm>
            <a:off x="725364" y="54892"/>
            <a:ext cx="10058400" cy="1000186"/>
          </a:xfrm>
        </p:spPr>
        <p:txBody>
          <a:bodyPr/>
          <a:lstStyle/>
          <a:p>
            <a:pPr algn="ctr"/>
            <a:r>
              <a:rPr lang="en-US" dirty="0">
                <a:latin typeface="Calibri" panose="020F0502020204030204" pitchFamily="34" charset="0"/>
                <a:cs typeface="Calibri" panose="020F0502020204030204" pitchFamily="34" charset="0"/>
              </a:rPr>
              <a:t>Housing &amp; Employment</a:t>
            </a:r>
          </a:p>
        </p:txBody>
      </p:sp>
      <p:pic>
        <p:nvPicPr>
          <p:cNvPr id="5" name="Picture 2">
            <a:extLst>
              <a:ext uri="{FF2B5EF4-FFF2-40B4-BE49-F238E27FC236}">
                <a16:creationId xmlns:a16="http://schemas.microsoft.com/office/drawing/2014/main" id="{B2C0A700-5E08-4444-A7FC-4C7911DCA6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541" y="1195754"/>
            <a:ext cx="5138075" cy="41112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5017B69-1EFE-4A10-A7D8-E8055A4B591C}"/>
              </a:ext>
            </a:extLst>
          </p:cNvPr>
          <p:cNvPicPr>
            <a:picLocks noChangeAspect="1"/>
          </p:cNvPicPr>
          <p:nvPr/>
        </p:nvPicPr>
        <p:blipFill>
          <a:blip r:embed="rId3"/>
          <a:stretch>
            <a:fillRect/>
          </a:stretch>
        </p:blipFill>
        <p:spPr>
          <a:xfrm>
            <a:off x="6531384" y="1195754"/>
            <a:ext cx="5138075" cy="4111247"/>
          </a:xfrm>
          <a:prstGeom prst="rect">
            <a:avLst/>
          </a:prstGeom>
          <a:ln>
            <a:solidFill>
              <a:schemeClr val="tx1"/>
            </a:solidFill>
          </a:ln>
        </p:spPr>
      </p:pic>
      <p:sp>
        <p:nvSpPr>
          <p:cNvPr id="12" name="Content Placeholder 6">
            <a:extLst>
              <a:ext uri="{FF2B5EF4-FFF2-40B4-BE49-F238E27FC236}">
                <a16:creationId xmlns:a16="http://schemas.microsoft.com/office/drawing/2014/main" id="{0327A0D0-2725-42C1-8AEE-28C3B47DF73C}"/>
              </a:ext>
            </a:extLst>
          </p:cNvPr>
          <p:cNvSpPr txBox="1">
            <a:spLocks/>
          </p:cNvSpPr>
          <p:nvPr/>
        </p:nvSpPr>
        <p:spPr>
          <a:xfrm>
            <a:off x="6633445" y="5432362"/>
            <a:ext cx="4933951" cy="1043173"/>
          </a:xfrm>
          <a:prstGeom prst="rect">
            <a:avLst/>
          </a:prstGeom>
        </p:spPr>
        <p:txBody>
          <a:bodyPr vert="horz" lIns="0" tIns="45720" rIns="0" bIns="45720" rtlCol="0">
            <a:normAutofit fontScale="70000" lnSpcReduction="20000"/>
          </a:bodyPr>
          <a:lst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22910" indent="-285750">
              <a:lnSpc>
                <a:spcPct val="107000"/>
              </a:lnSpc>
              <a:spcBef>
                <a:spcPts val="0"/>
              </a:spcBef>
              <a:spcAft>
                <a:spcPts val="0"/>
              </a:spcAft>
              <a:buClr>
                <a:schemeClr val="tx1"/>
              </a:buClr>
              <a:buFont typeface="Arial" panose="020B0604020202020204" pitchFamily="34" charset="0"/>
              <a:buChar char="•"/>
            </a:pPr>
            <a:r>
              <a:rPr lang="en-US" sz="1800" dirty="0">
                <a:latin typeface="Calibri" panose="020F0502020204030204" pitchFamily="34" charset="0"/>
                <a:cs typeface="Calibri" panose="020F0502020204030204" pitchFamily="34" charset="0"/>
              </a:rPr>
              <a:t>Observations:</a:t>
            </a:r>
          </a:p>
          <a:p>
            <a:pPr marL="137160" indent="0">
              <a:lnSpc>
                <a:spcPct val="107000"/>
              </a:lnSpc>
              <a:spcBef>
                <a:spcPts val="0"/>
              </a:spcBef>
              <a:spcAft>
                <a:spcPts val="0"/>
              </a:spcAft>
              <a:buClr>
                <a:schemeClr val="tx1"/>
              </a:buClr>
              <a:buFont typeface="Calibri" panose="020F0502020204030204" pitchFamily="34" charset="0"/>
              <a:buNone/>
            </a:pPr>
            <a:endParaRPr lang="en-US" sz="1800" dirty="0">
              <a:latin typeface="Calibri" panose="020F0502020204030204" pitchFamily="34" charset="0"/>
              <a:cs typeface="Calibri" panose="020F0502020204030204" pitchFamily="34" charset="0"/>
            </a:endParaRPr>
          </a:p>
          <a:p>
            <a:pPr marL="137160" indent="0">
              <a:lnSpc>
                <a:spcPct val="107000"/>
              </a:lnSpc>
              <a:spcBef>
                <a:spcPts val="0"/>
              </a:spcBef>
              <a:spcAft>
                <a:spcPts val="0"/>
              </a:spcAft>
              <a:buClr>
                <a:schemeClr val="tx1"/>
              </a:buClr>
              <a:buNone/>
            </a:pPr>
            <a:r>
              <a:rPr lang="en-US" b="0" i="0" dirty="0">
                <a:solidFill>
                  <a:srgbClr val="000000"/>
                </a:solidFill>
                <a:effectLst/>
                <a:latin typeface="Calibri" panose="020F0502020204030204" pitchFamily="34" charset="0"/>
              </a:rPr>
              <a:t>Arizona has the highest number of employed and unemployed citizens, whereas Georgia has the lowest number of unemployed and employed citizens</a:t>
            </a:r>
            <a:endParaRPr lang="en-IN" dirty="0"/>
          </a:p>
          <a:p>
            <a:pPr marL="137160" indent="0">
              <a:lnSpc>
                <a:spcPct val="107000"/>
              </a:lnSpc>
              <a:spcBef>
                <a:spcPts val="0"/>
              </a:spcBef>
              <a:spcAft>
                <a:spcPts val="0"/>
              </a:spcAft>
              <a:buClr>
                <a:schemeClr val="tx1"/>
              </a:buClr>
              <a:buFont typeface="Calibri" panose="020F0502020204030204" pitchFamily="34" charset="0"/>
              <a:buNone/>
            </a:pPr>
            <a:endParaRPr lang="en-US" dirty="0">
              <a:latin typeface="Calibri" panose="020F0502020204030204" pitchFamily="34" charset="0"/>
              <a:cs typeface="Calibri" panose="020F0502020204030204" pitchFamily="34" charset="0"/>
            </a:endParaRPr>
          </a:p>
        </p:txBody>
      </p:sp>
      <p:sp>
        <p:nvSpPr>
          <p:cNvPr id="13" name="Content Placeholder 6">
            <a:extLst>
              <a:ext uri="{FF2B5EF4-FFF2-40B4-BE49-F238E27FC236}">
                <a16:creationId xmlns:a16="http://schemas.microsoft.com/office/drawing/2014/main" id="{37FA8867-6774-4797-B02F-E7331D9DB2FF}"/>
              </a:ext>
            </a:extLst>
          </p:cNvPr>
          <p:cNvSpPr txBox="1">
            <a:spLocks/>
          </p:cNvSpPr>
          <p:nvPr/>
        </p:nvSpPr>
        <p:spPr>
          <a:xfrm>
            <a:off x="608728" y="5432362"/>
            <a:ext cx="4965700" cy="909638"/>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22910" indent="-285750">
              <a:lnSpc>
                <a:spcPct val="107000"/>
              </a:lnSpc>
              <a:spcBef>
                <a:spcPts val="0"/>
              </a:spcBef>
              <a:spcAft>
                <a:spcPts val="0"/>
              </a:spcAft>
              <a:buClr>
                <a:schemeClr val="tx1"/>
              </a:buClr>
              <a:buFont typeface="Arial" panose="020B0604020202020204" pitchFamily="34" charset="0"/>
              <a:buChar char="•"/>
            </a:pPr>
            <a:r>
              <a:rPr lang="en-US" sz="1800">
                <a:latin typeface="Calibri" panose="020F0502020204030204" pitchFamily="34" charset="0"/>
                <a:cs typeface="Calibri" panose="020F0502020204030204" pitchFamily="34" charset="0"/>
              </a:rPr>
              <a:t>Observations:</a:t>
            </a:r>
          </a:p>
          <a:p>
            <a:pPr marL="137160" indent="0">
              <a:lnSpc>
                <a:spcPct val="107000"/>
              </a:lnSpc>
              <a:spcBef>
                <a:spcPts val="0"/>
              </a:spcBef>
              <a:spcAft>
                <a:spcPts val="0"/>
              </a:spcAft>
              <a:buClr>
                <a:schemeClr val="tx1"/>
              </a:buClr>
              <a:buFont typeface="Calibri" panose="020F0502020204030204" pitchFamily="34" charset="0"/>
              <a:buNone/>
            </a:pPr>
            <a:endParaRPr lang="en-US" sz="1600">
              <a:solidFill>
                <a:srgbClr val="000000"/>
              </a:solidFill>
              <a:latin typeface="Calibri" panose="020F0502020204030204" pitchFamily="34" charset="0"/>
            </a:endParaRPr>
          </a:p>
          <a:p>
            <a:pPr marL="137160" indent="0">
              <a:lnSpc>
                <a:spcPct val="107000"/>
              </a:lnSpc>
              <a:spcBef>
                <a:spcPts val="0"/>
              </a:spcBef>
              <a:spcAft>
                <a:spcPts val="0"/>
              </a:spcAft>
              <a:buClr>
                <a:schemeClr val="tx1"/>
              </a:buClr>
              <a:buFont typeface="Calibri" panose="020F0502020204030204" pitchFamily="34" charset="0"/>
              <a:buNone/>
            </a:pPr>
            <a:r>
              <a:rPr lang="en-US" sz="1600">
                <a:solidFill>
                  <a:srgbClr val="000000"/>
                </a:solidFill>
                <a:latin typeface="Calibri" panose="020F0502020204030204" pitchFamily="34" charset="0"/>
              </a:rPr>
              <a:t>Pennsylvania has highest number of average owners and renters, whereas New York has the least number of owners and renters</a:t>
            </a:r>
            <a:endParaRPr lang="en-IN" sz="1600"/>
          </a:p>
          <a:p>
            <a:pPr marL="137160" indent="0">
              <a:lnSpc>
                <a:spcPct val="107000"/>
              </a:lnSpc>
              <a:spcBef>
                <a:spcPts val="0"/>
              </a:spcBef>
              <a:spcAft>
                <a:spcPts val="0"/>
              </a:spcAft>
              <a:buClr>
                <a:schemeClr val="tx1"/>
              </a:buClr>
              <a:buFont typeface="Calibri" panose="020F0502020204030204" pitchFamily="34" charset="0"/>
              <a:buNone/>
            </a:pPr>
            <a:endParaRPr lang="en-US"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56912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5">
            <a:extLst>
              <a:ext uri="{FF2B5EF4-FFF2-40B4-BE49-F238E27FC236}">
                <a16:creationId xmlns:a16="http://schemas.microsoft.com/office/drawing/2014/main" id="{C8FFCE3B-C0E7-44D2-91A6-E55CC4B0CDF3}"/>
              </a:ext>
            </a:extLst>
          </p:cNvPr>
          <p:cNvSpPr>
            <a:spLocks noGrp="1"/>
          </p:cNvSpPr>
          <p:nvPr>
            <p:ph type="title"/>
          </p:nvPr>
        </p:nvSpPr>
        <p:spPr>
          <a:xfrm>
            <a:off x="643467" y="516835"/>
            <a:ext cx="3448259" cy="1666501"/>
          </a:xfrm>
        </p:spPr>
        <p:txBody>
          <a:bodyPr vert="horz" lIns="91440" tIns="45720" rIns="91440" bIns="45720" rtlCol="0" anchor="b">
            <a:normAutofit fontScale="90000"/>
          </a:bodyPr>
          <a:lstStyle/>
          <a:p>
            <a:r>
              <a:rPr lang="en-US" sz="4000" dirty="0">
                <a:solidFill>
                  <a:srgbClr val="FFFFFF"/>
                </a:solidFill>
                <a:latin typeface="Calibri" panose="020F0502020204030204" pitchFamily="34" charset="0"/>
                <a:cs typeface="Calibri" panose="020F0502020204030204" pitchFamily="34" charset="0"/>
              </a:rPr>
              <a:t>State wise Average Trade Comparison</a:t>
            </a:r>
          </a:p>
        </p:txBody>
      </p:sp>
      <p:cxnSp>
        <p:nvCxnSpPr>
          <p:cNvPr id="21" name="Straight Connector 20">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400CFCC4-E58F-4BDE-8887-57CC6F907D31}"/>
              </a:ext>
            </a:extLst>
          </p:cNvPr>
          <p:cNvSpPr>
            <a:spLocks noGrp="1"/>
          </p:cNvSpPr>
          <p:nvPr>
            <p:ph sz="half" idx="1"/>
          </p:nvPr>
        </p:nvSpPr>
        <p:spPr>
          <a:xfrm>
            <a:off x="643467" y="2546224"/>
            <a:ext cx="3448259" cy="3342747"/>
          </a:xfrm>
        </p:spPr>
        <p:txBody>
          <a:bodyPr vert="horz" lIns="0" tIns="45720" rIns="0" bIns="45720" rtlCol="0">
            <a:normAutofit/>
          </a:bodyPr>
          <a:lstStyle/>
          <a:p>
            <a:pPr marL="422910" indent="-285750">
              <a:lnSpc>
                <a:spcPct val="100000"/>
              </a:lnSpc>
              <a:spcBef>
                <a:spcPts val="0"/>
              </a:spcBef>
              <a:spcAft>
                <a:spcPts val="0"/>
              </a:spcAft>
              <a:buClr>
                <a:schemeClr val="tx1"/>
              </a:buClr>
              <a:buFont typeface="Calibri" panose="020F0502020204030204" pitchFamily="34" charset="0"/>
              <a:buChar char="•"/>
            </a:pPr>
            <a:r>
              <a:rPr lang="en-US" sz="1800" dirty="0">
                <a:solidFill>
                  <a:srgbClr val="FFFFFF"/>
                </a:solidFill>
                <a:latin typeface="Calibri" panose="020F0502020204030204" pitchFamily="34" charset="0"/>
                <a:cs typeface="Calibri" panose="020F0502020204030204" pitchFamily="34" charset="0"/>
              </a:rPr>
              <a:t>Observations:</a:t>
            </a:r>
          </a:p>
          <a:p>
            <a:pPr marL="137160" indent="0">
              <a:lnSpc>
                <a:spcPct val="100000"/>
              </a:lnSpc>
              <a:spcBef>
                <a:spcPts val="0"/>
              </a:spcBef>
              <a:spcAft>
                <a:spcPts val="0"/>
              </a:spcAft>
              <a:buClr>
                <a:schemeClr val="tx1"/>
              </a:buClr>
              <a:buNone/>
            </a:pPr>
            <a:endParaRPr lang="en-US" sz="1800" dirty="0">
              <a:solidFill>
                <a:srgbClr val="FFFFFF"/>
              </a:solidFill>
              <a:latin typeface="Calibri" panose="020F0502020204030204" pitchFamily="34" charset="0"/>
              <a:cs typeface="Calibri" panose="020F0502020204030204" pitchFamily="34" charset="0"/>
            </a:endParaRPr>
          </a:p>
          <a:p>
            <a:pPr marL="480060" indent="-342900">
              <a:lnSpc>
                <a:spcPct val="100000"/>
              </a:lnSpc>
              <a:spcBef>
                <a:spcPts val="0"/>
              </a:spcBef>
              <a:spcAft>
                <a:spcPts val="0"/>
              </a:spcAft>
              <a:buClr>
                <a:schemeClr val="tx1"/>
              </a:buClr>
              <a:buFont typeface="+mj-lt"/>
              <a:buAutoNum type="arabicPeriod"/>
            </a:pPr>
            <a:r>
              <a:rPr lang="en-US" sz="1800" dirty="0">
                <a:solidFill>
                  <a:srgbClr val="FFFFFF"/>
                </a:solidFill>
                <a:latin typeface="Calibri" panose="020F0502020204030204" pitchFamily="34" charset="0"/>
                <a:cs typeface="Calibri" panose="020F0502020204030204" pitchFamily="34" charset="0"/>
              </a:rPr>
              <a:t>Texas has the highest average retail trade whereas California has the highest average wholesale trade.</a:t>
            </a:r>
          </a:p>
          <a:p>
            <a:pPr marL="480060" indent="-342900">
              <a:lnSpc>
                <a:spcPct val="100000"/>
              </a:lnSpc>
              <a:spcBef>
                <a:spcPts val="0"/>
              </a:spcBef>
              <a:spcAft>
                <a:spcPts val="0"/>
              </a:spcAft>
              <a:buClr>
                <a:schemeClr val="tx1"/>
              </a:buClr>
              <a:buFont typeface="+mj-lt"/>
              <a:buAutoNum type="arabicPeriod"/>
            </a:pPr>
            <a:r>
              <a:rPr lang="en-US" sz="1800" dirty="0">
                <a:solidFill>
                  <a:srgbClr val="FFFFFF"/>
                </a:solidFill>
                <a:latin typeface="Calibri" panose="020F0502020204030204" pitchFamily="34" charset="0"/>
                <a:cs typeface="Calibri" panose="020F0502020204030204" pitchFamily="34" charset="0"/>
              </a:rPr>
              <a:t>However, New York has the least average retail and wholesale trade.</a:t>
            </a:r>
          </a:p>
          <a:p>
            <a:pPr marL="422910" indent="-285750">
              <a:lnSpc>
                <a:spcPct val="100000"/>
              </a:lnSpc>
              <a:spcBef>
                <a:spcPts val="0"/>
              </a:spcBef>
              <a:spcAft>
                <a:spcPts val="0"/>
              </a:spcAft>
              <a:buClr>
                <a:schemeClr val="tx1"/>
              </a:buClr>
              <a:buFont typeface="Calibri" panose="020F0502020204030204" pitchFamily="34" charset="0"/>
              <a:buChar char="•"/>
            </a:pPr>
            <a:endParaRPr lang="en-US" sz="1800" dirty="0">
              <a:solidFill>
                <a:srgbClr val="FFFFFF"/>
              </a:solidFill>
              <a:latin typeface="Calibri" panose="020F0502020204030204" pitchFamily="34" charset="0"/>
              <a:cs typeface="Calibri" panose="020F0502020204030204" pitchFamily="34" charset="0"/>
            </a:endParaRPr>
          </a:p>
        </p:txBody>
      </p:sp>
      <p:pic>
        <p:nvPicPr>
          <p:cNvPr id="9" name="Content Placeholder 4">
            <a:extLst>
              <a:ext uri="{FF2B5EF4-FFF2-40B4-BE49-F238E27FC236}">
                <a16:creationId xmlns:a16="http://schemas.microsoft.com/office/drawing/2014/main" id="{F18F4C72-EBC1-41F3-BCF5-9638914766D6}"/>
              </a:ext>
            </a:extLst>
          </p:cNvPr>
          <p:cNvPicPr>
            <a:picLocks noChangeAspect="1"/>
          </p:cNvPicPr>
          <p:nvPr/>
        </p:nvPicPr>
        <p:blipFill>
          <a:blip r:embed="rId2"/>
          <a:stretch>
            <a:fillRect/>
          </a:stretch>
        </p:blipFill>
        <p:spPr>
          <a:xfrm>
            <a:off x="4901711" y="762790"/>
            <a:ext cx="6688937" cy="5332419"/>
          </a:xfrm>
          <a:prstGeom prst="rect">
            <a:avLst/>
          </a:prstGeom>
        </p:spPr>
      </p:pic>
    </p:spTree>
    <p:extLst>
      <p:ext uri="{BB962C8B-B14F-4D97-AF65-F5344CB8AC3E}">
        <p14:creationId xmlns:p14="http://schemas.microsoft.com/office/powerpoint/2010/main" val="1255912360"/>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 name="Straight Connector 8">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768E75-552E-4AF3-B77E-1A13135213D2}"/>
              </a:ext>
            </a:extLst>
          </p:cNvPr>
          <p:cNvSpPr>
            <a:spLocks noGrp="1"/>
          </p:cNvSpPr>
          <p:nvPr>
            <p:ph type="title"/>
          </p:nvPr>
        </p:nvSpPr>
        <p:spPr>
          <a:xfrm>
            <a:off x="5220927" y="965200"/>
            <a:ext cx="6591538" cy="4927600"/>
          </a:xfrm>
        </p:spPr>
        <p:txBody>
          <a:bodyPr vert="horz" lIns="91440" tIns="45720" rIns="91440" bIns="45720" rtlCol="0" anchor="ctr">
            <a:normAutofit/>
          </a:bodyPr>
          <a:lstStyle/>
          <a:p>
            <a:r>
              <a:rPr lang="en-US" sz="6800" dirty="0">
                <a:solidFill>
                  <a:schemeClr val="tx2"/>
                </a:solidFill>
                <a:latin typeface="Calibri" panose="020F0502020204030204" pitchFamily="34" charset="0"/>
                <a:cs typeface="Calibri" panose="020F0502020204030204" pitchFamily="34" charset="0"/>
              </a:rPr>
              <a:t>Potential Customer Analysis</a:t>
            </a:r>
          </a:p>
        </p:txBody>
      </p:sp>
      <p:sp>
        <p:nvSpPr>
          <p:cNvPr id="13" name="Rectangle 12">
            <a:extLst>
              <a:ext uri="{FF2B5EF4-FFF2-40B4-BE49-F238E27FC236}">
                <a16:creationId xmlns:a16="http://schemas.microsoft.com/office/drawing/2014/main" id="{0EEF5601-A8BC-411D-AA64-3E79320BA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58473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01F84CF8-2331-415C-BB60-2C921D641A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288752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5">
            <a:extLst>
              <a:ext uri="{FF2B5EF4-FFF2-40B4-BE49-F238E27FC236}">
                <a16:creationId xmlns:a16="http://schemas.microsoft.com/office/drawing/2014/main" id="{C8FFCE3B-C0E7-44D2-91A6-E55CC4B0CDF3}"/>
              </a:ext>
            </a:extLst>
          </p:cNvPr>
          <p:cNvSpPr>
            <a:spLocks noGrp="1"/>
          </p:cNvSpPr>
          <p:nvPr>
            <p:ph type="title"/>
          </p:nvPr>
        </p:nvSpPr>
        <p:spPr>
          <a:xfrm>
            <a:off x="643467" y="516835"/>
            <a:ext cx="3448259" cy="1666501"/>
          </a:xfrm>
        </p:spPr>
        <p:txBody>
          <a:bodyPr vert="horz" lIns="91440" tIns="45720" rIns="91440" bIns="45720" rtlCol="0" anchor="b">
            <a:normAutofit/>
          </a:bodyPr>
          <a:lstStyle/>
          <a:p>
            <a:r>
              <a:rPr lang="en-US" sz="4000" dirty="0">
                <a:solidFill>
                  <a:srgbClr val="FFFFFF"/>
                </a:solidFill>
                <a:latin typeface="Calibri" panose="020F0502020204030204" pitchFamily="34" charset="0"/>
                <a:cs typeface="Calibri" panose="020F0502020204030204" pitchFamily="34" charset="0"/>
              </a:rPr>
              <a:t>Gender Distribution</a:t>
            </a:r>
          </a:p>
        </p:txBody>
      </p:sp>
      <p:cxnSp>
        <p:nvCxnSpPr>
          <p:cNvPr id="21" name="Straight Connector 20">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400CFCC4-E58F-4BDE-8887-57CC6F907D31}"/>
              </a:ext>
            </a:extLst>
          </p:cNvPr>
          <p:cNvSpPr>
            <a:spLocks noGrp="1"/>
          </p:cNvSpPr>
          <p:nvPr>
            <p:ph sz="half" idx="1"/>
          </p:nvPr>
        </p:nvSpPr>
        <p:spPr>
          <a:xfrm>
            <a:off x="643467" y="2546224"/>
            <a:ext cx="3448259" cy="3342747"/>
          </a:xfrm>
        </p:spPr>
        <p:txBody>
          <a:bodyPr vert="horz" lIns="0" tIns="45720" rIns="0" bIns="45720" rtlCol="0">
            <a:normAutofit/>
          </a:bodyPr>
          <a:lstStyle/>
          <a:p>
            <a:pPr marL="422910" indent="-285750">
              <a:lnSpc>
                <a:spcPct val="100000"/>
              </a:lnSpc>
              <a:spcBef>
                <a:spcPts val="0"/>
              </a:spcBef>
              <a:spcAft>
                <a:spcPts val="0"/>
              </a:spcAft>
              <a:buClr>
                <a:schemeClr val="tx1"/>
              </a:buClr>
              <a:buFont typeface="Calibri" panose="020F0502020204030204" pitchFamily="34" charset="0"/>
              <a:buChar char="•"/>
            </a:pPr>
            <a:r>
              <a:rPr lang="en-US" sz="1800" dirty="0">
                <a:solidFill>
                  <a:srgbClr val="FFFFFF"/>
                </a:solidFill>
                <a:effectLst/>
                <a:latin typeface="Calibri" panose="020F0502020204030204" pitchFamily="34" charset="0"/>
                <a:cs typeface="Calibri" panose="020F0502020204030204" pitchFamily="34" charset="0"/>
              </a:rPr>
              <a:t>Median Values-</a:t>
            </a:r>
          </a:p>
          <a:p>
            <a:pPr marL="137160" marR="0" indent="0">
              <a:lnSpc>
                <a:spcPct val="100000"/>
              </a:lnSpc>
              <a:spcBef>
                <a:spcPts val="0"/>
              </a:spcBef>
              <a:spcAft>
                <a:spcPts val="0"/>
              </a:spcAft>
              <a:buFont typeface="Calibri" panose="020F0502020204030204" pitchFamily="34" charset="0"/>
              <a:buNone/>
            </a:pPr>
            <a:r>
              <a:rPr lang="en-US" sz="1800" dirty="0">
                <a:solidFill>
                  <a:srgbClr val="FFFFFF"/>
                </a:solidFill>
                <a:effectLst/>
                <a:latin typeface="Calibri" panose="020F0502020204030204" pitchFamily="34" charset="0"/>
                <a:cs typeface="Calibri" panose="020F0502020204030204" pitchFamily="34" charset="0"/>
              </a:rPr>
              <a:t> </a:t>
            </a:r>
          </a:p>
          <a:p>
            <a:pPr marL="137160" marR="0" indent="0">
              <a:lnSpc>
                <a:spcPct val="100000"/>
              </a:lnSpc>
              <a:spcBef>
                <a:spcPts val="0"/>
              </a:spcBef>
              <a:spcAft>
                <a:spcPts val="0"/>
              </a:spcAft>
              <a:buFont typeface="Calibri" panose="020F0502020204030204" pitchFamily="34" charset="0"/>
              <a:buNone/>
            </a:pPr>
            <a:r>
              <a:rPr lang="en-US" sz="1800" dirty="0">
                <a:solidFill>
                  <a:srgbClr val="FFFFFF"/>
                </a:solidFill>
                <a:effectLst/>
                <a:latin typeface="Calibri" panose="020F0502020204030204" pitchFamily="34" charset="0"/>
                <a:cs typeface="Calibri" panose="020F0502020204030204" pitchFamily="34" charset="0"/>
              </a:rPr>
              <a:t>Female- 17.12K</a:t>
            </a:r>
          </a:p>
          <a:p>
            <a:pPr marL="137160" marR="0" indent="0">
              <a:lnSpc>
                <a:spcPct val="100000"/>
              </a:lnSpc>
              <a:spcBef>
                <a:spcPts val="0"/>
              </a:spcBef>
              <a:spcAft>
                <a:spcPts val="0"/>
              </a:spcAft>
              <a:buFont typeface="Calibri" panose="020F0502020204030204" pitchFamily="34" charset="0"/>
              <a:buNone/>
            </a:pPr>
            <a:r>
              <a:rPr lang="en-US" sz="1800" dirty="0">
                <a:solidFill>
                  <a:srgbClr val="FFFFFF"/>
                </a:solidFill>
                <a:effectLst/>
                <a:latin typeface="Calibri" panose="020F0502020204030204" pitchFamily="34" charset="0"/>
                <a:cs typeface="Calibri" panose="020F0502020204030204" pitchFamily="34" charset="0"/>
              </a:rPr>
              <a:t>Male- 15.06K</a:t>
            </a:r>
          </a:p>
          <a:p>
            <a:pPr marL="228600" marR="0">
              <a:lnSpc>
                <a:spcPct val="100000"/>
              </a:lnSpc>
              <a:spcBef>
                <a:spcPts val="0"/>
              </a:spcBef>
              <a:spcAft>
                <a:spcPts val="0"/>
              </a:spcAft>
            </a:pPr>
            <a:r>
              <a:rPr lang="en-US" sz="1800" dirty="0">
                <a:solidFill>
                  <a:srgbClr val="FFFFFF"/>
                </a:solidFill>
                <a:effectLst/>
                <a:latin typeface="Calibri" panose="020F0502020204030204" pitchFamily="34" charset="0"/>
                <a:cs typeface="Calibri" panose="020F0502020204030204" pitchFamily="34" charset="0"/>
              </a:rPr>
              <a:t> </a:t>
            </a:r>
          </a:p>
          <a:p>
            <a:pPr marL="422910" indent="-285750">
              <a:lnSpc>
                <a:spcPct val="100000"/>
              </a:lnSpc>
              <a:spcBef>
                <a:spcPts val="0"/>
              </a:spcBef>
              <a:spcAft>
                <a:spcPts val="0"/>
              </a:spcAft>
              <a:buClr>
                <a:schemeClr val="tx1"/>
              </a:buClr>
              <a:buFont typeface="Calibri" panose="020F0502020204030204" pitchFamily="34" charset="0"/>
              <a:buChar char="•"/>
            </a:pPr>
            <a:r>
              <a:rPr lang="en-US" sz="1800" dirty="0">
                <a:solidFill>
                  <a:srgbClr val="FFFFFF"/>
                </a:solidFill>
                <a:effectLst/>
                <a:latin typeface="Calibri" panose="020F0502020204030204" pitchFamily="34" charset="0"/>
                <a:cs typeface="Calibri" panose="020F0502020204030204" pitchFamily="34" charset="0"/>
              </a:rPr>
              <a:t>Reason for choosing median values is Outliers do not affect the median as strongly as they do the mean. Also, Median measure considers every value in the column Variable.</a:t>
            </a:r>
          </a:p>
          <a:p>
            <a:pPr>
              <a:lnSpc>
                <a:spcPct val="100000"/>
              </a:lnSpc>
            </a:pPr>
            <a:endParaRPr lang="en-US" sz="1800" dirty="0">
              <a:solidFill>
                <a:srgbClr val="FFFFFF"/>
              </a:solidFill>
              <a:latin typeface="Calibri" panose="020F0502020204030204" pitchFamily="34" charset="0"/>
              <a:cs typeface="Calibri" panose="020F0502020204030204" pitchFamily="34" charset="0"/>
            </a:endParaRPr>
          </a:p>
        </p:txBody>
      </p:sp>
      <p:pic>
        <p:nvPicPr>
          <p:cNvPr id="20" name="Picture 19">
            <a:extLst>
              <a:ext uri="{FF2B5EF4-FFF2-40B4-BE49-F238E27FC236}">
                <a16:creationId xmlns:a16="http://schemas.microsoft.com/office/drawing/2014/main" id="{97EE9065-6EF7-4900-A756-26871452604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107947" y="1090134"/>
            <a:ext cx="6360367" cy="5152516"/>
          </a:xfrm>
          <a:prstGeom prst="rect">
            <a:avLst/>
          </a:prstGeom>
        </p:spPr>
      </p:pic>
    </p:spTree>
    <p:extLst>
      <p:ext uri="{BB962C8B-B14F-4D97-AF65-F5344CB8AC3E}">
        <p14:creationId xmlns:p14="http://schemas.microsoft.com/office/powerpoint/2010/main" val="3157237073"/>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8FFCE3B-C0E7-44D2-91A6-E55CC4B0CDF3}"/>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Trade Comparison &amp; Store Delivery</a:t>
            </a:r>
          </a:p>
        </p:txBody>
      </p:sp>
      <p:sp>
        <p:nvSpPr>
          <p:cNvPr id="7" name="Content Placeholder 6">
            <a:extLst>
              <a:ext uri="{FF2B5EF4-FFF2-40B4-BE49-F238E27FC236}">
                <a16:creationId xmlns:a16="http://schemas.microsoft.com/office/drawing/2014/main" id="{400CFCC4-E58F-4BDE-8887-57CC6F907D31}"/>
              </a:ext>
            </a:extLst>
          </p:cNvPr>
          <p:cNvSpPr>
            <a:spLocks noGrp="1"/>
          </p:cNvSpPr>
          <p:nvPr>
            <p:ph sz="half" idx="1"/>
          </p:nvPr>
        </p:nvSpPr>
        <p:spPr>
          <a:xfrm>
            <a:off x="615462" y="2059355"/>
            <a:ext cx="5717099" cy="2530231"/>
          </a:xfrm>
        </p:spPr>
        <p:txBody>
          <a:bodyPr>
            <a:normAutofit/>
          </a:bodyPr>
          <a:lstStyle/>
          <a:p>
            <a:pPr marL="422910" indent="-285750">
              <a:lnSpc>
                <a:spcPct val="100000"/>
              </a:lnSpc>
              <a:spcBef>
                <a:spcPts val="0"/>
              </a:spcBef>
              <a:spcAft>
                <a:spcPts val="0"/>
              </a:spcAft>
              <a:buClr>
                <a:schemeClr val="tx1"/>
              </a:buClr>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From the graphs it is visible that retail trade is higher compared to wholesale trade which means the profit margin for the company is high. </a:t>
            </a:r>
          </a:p>
          <a:p>
            <a:pPr marL="422910" indent="-285750">
              <a:lnSpc>
                <a:spcPct val="100000"/>
              </a:lnSpc>
              <a:spcBef>
                <a:spcPts val="0"/>
              </a:spcBef>
              <a:spcAft>
                <a:spcPts val="0"/>
              </a:spcAft>
              <a:buClr>
                <a:schemeClr val="tx1"/>
              </a:buClr>
              <a:buFont typeface="Arial" panose="020B0604020202020204" pitchFamily="34" charset="0"/>
              <a:buChar char="•"/>
            </a:pP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pPr marL="422910" indent="-285750">
              <a:lnSpc>
                <a:spcPct val="100000"/>
              </a:lnSpc>
              <a:spcBef>
                <a:spcPts val="0"/>
              </a:spcBef>
              <a:spcAft>
                <a:spcPts val="0"/>
              </a:spcAft>
              <a:buClr>
                <a:schemeClr val="tx1"/>
              </a:buClr>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But on the other hand, investment capital is low.</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37160" indent="0" algn="just">
              <a:lnSpc>
                <a:spcPct val="100000"/>
              </a:lnSpc>
              <a:spcBef>
                <a:spcPts val="0"/>
              </a:spcBef>
              <a:spcAft>
                <a:spcPts val="0"/>
              </a:spcAft>
              <a:buClr>
                <a:schemeClr val="tx1"/>
              </a:buClr>
              <a:buNone/>
            </a:pPr>
            <a:endParaRPr lang="en-US"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CC949EC5-2CFD-4650-B40A-226C524D4D8A}"/>
              </a:ext>
            </a:extLst>
          </p:cNvPr>
          <p:cNvPicPr/>
          <p:nvPr/>
        </p:nvPicPr>
        <p:blipFill>
          <a:blip r:embed="rId2"/>
          <a:stretch>
            <a:fillRect/>
          </a:stretch>
        </p:blipFill>
        <p:spPr>
          <a:xfrm>
            <a:off x="6126480" y="2059355"/>
            <a:ext cx="5568111" cy="2414863"/>
          </a:xfrm>
          <a:prstGeom prst="rect">
            <a:avLst/>
          </a:prstGeom>
        </p:spPr>
      </p:pic>
      <p:pic>
        <p:nvPicPr>
          <p:cNvPr id="8" name="Picture 7">
            <a:extLst>
              <a:ext uri="{FF2B5EF4-FFF2-40B4-BE49-F238E27FC236}">
                <a16:creationId xmlns:a16="http://schemas.microsoft.com/office/drawing/2014/main" id="{68794368-0EDB-4DFE-990C-92BC80BE784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197464" y="4127207"/>
            <a:ext cx="3970489" cy="1971087"/>
          </a:xfrm>
          <a:prstGeom prst="rect">
            <a:avLst/>
          </a:prstGeom>
          <a:ln>
            <a:solidFill>
              <a:schemeClr val="tx1"/>
            </a:solidFill>
          </a:ln>
        </p:spPr>
      </p:pic>
    </p:spTree>
    <p:extLst>
      <p:ext uri="{BB962C8B-B14F-4D97-AF65-F5344CB8AC3E}">
        <p14:creationId xmlns:p14="http://schemas.microsoft.com/office/powerpoint/2010/main" val="42245931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5">
            <a:extLst>
              <a:ext uri="{FF2B5EF4-FFF2-40B4-BE49-F238E27FC236}">
                <a16:creationId xmlns:a16="http://schemas.microsoft.com/office/drawing/2014/main" id="{C8FFCE3B-C0E7-44D2-91A6-E55CC4B0CDF3}"/>
              </a:ext>
            </a:extLst>
          </p:cNvPr>
          <p:cNvSpPr>
            <a:spLocks noGrp="1"/>
          </p:cNvSpPr>
          <p:nvPr>
            <p:ph type="title"/>
          </p:nvPr>
        </p:nvSpPr>
        <p:spPr>
          <a:xfrm>
            <a:off x="643467" y="516835"/>
            <a:ext cx="3448259" cy="1666501"/>
          </a:xfrm>
        </p:spPr>
        <p:txBody>
          <a:bodyPr vert="horz" lIns="91440" tIns="45720" rIns="91440" bIns="45720" rtlCol="0" anchor="b">
            <a:normAutofit/>
          </a:bodyPr>
          <a:lstStyle/>
          <a:p>
            <a:r>
              <a:rPr lang="en-US" sz="4000" dirty="0">
                <a:solidFill>
                  <a:srgbClr val="FFFFFF"/>
                </a:solidFill>
                <a:latin typeface="Calibri" panose="020F0502020204030204" pitchFamily="34" charset="0"/>
                <a:cs typeface="Calibri" panose="020F0502020204030204" pitchFamily="34" charset="0"/>
              </a:rPr>
              <a:t>Total Household Year wise </a:t>
            </a:r>
          </a:p>
        </p:txBody>
      </p:sp>
      <p:cxnSp>
        <p:nvCxnSpPr>
          <p:cNvPr id="21" name="Straight Connector 20">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400CFCC4-E58F-4BDE-8887-57CC6F907D31}"/>
              </a:ext>
            </a:extLst>
          </p:cNvPr>
          <p:cNvSpPr>
            <a:spLocks noGrp="1"/>
          </p:cNvSpPr>
          <p:nvPr>
            <p:ph sz="half" idx="1"/>
          </p:nvPr>
        </p:nvSpPr>
        <p:spPr>
          <a:xfrm>
            <a:off x="643467" y="2546224"/>
            <a:ext cx="3448259" cy="3342747"/>
          </a:xfrm>
        </p:spPr>
        <p:txBody>
          <a:bodyPr vert="horz" lIns="0" tIns="45720" rIns="0" bIns="45720" rtlCol="0">
            <a:normAutofit/>
          </a:bodyPr>
          <a:lstStyle/>
          <a:p>
            <a:pPr marL="422910" indent="-285750">
              <a:lnSpc>
                <a:spcPct val="100000"/>
              </a:lnSpc>
              <a:spcBef>
                <a:spcPts val="0"/>
              </a:spcBef>
              <a:spcAft>
                <a:spcPts val="0"/>
              </a:spcAft>
              <a:buClr>
                <a:schemeClr val="tx1"/>
              </a:buClr>
              <a:buFont typeface="Calibri" panose="020F0502020204030204" pitchFamily="34" charset="0"/>
              <a:buChar char="•"/>
            </a:pPr>
            <a:r>
              <a:rPr lang="en-US" sz="1800" dirty="0">
                <a:solidFill>
                  <a:srgbClr val="FFFFFF"/>
                </a:solidFill>
                <a:latin typeface="Calibri" panose="020F0502020204030204" pitchFamily="34" charset="0"/>
                <a:cs typeface="Calibri" panose="020F0502020204030204" pitchFamily="34" charset="0"/>
              </a:rPr>
              <a:t>The graph shows t</a:t>
            </a:r>
            <a:r>
              <a:rPr lang="en-US" sz="1800" dirty="0">
                <a:effectLst/>
                <a:latin typeface="Calibri" panose="020F0502020204030204" pitchFamily="34" charset="0"/>
                <a:ea typeface="Calibri" panose="020F0502020204030204" pitchFamily="34" charset="0"/>
                <a:cs typeface="Calibri" panose="020F0502020204030204" pitchFamily="34" charset="0"/>
              </a:rPr>
              <a:t>otal number of households are being depicted for the years 2017 to 2020 ranked by city.</a:t>
            </a:r>
          </a:p>
          <a:p>
            <a:pPr marL="422910" indent="-285750">
              <a:lnSpc>
                <a:spcPct val="100000"/>
              </a:lnSpc>
              <a:spcBef>
                <a:spcPts val="0"/>
              </a:spcBef>
              <a:spcAft>
                <a:spcPts val="0"/>
              </a:spcAft>
              <a:buClr>
                <a:schemeClr val="tx1"/>
              </a:buClr>
              <a:buFont typeface="Calibri" panose="020F0502020204030204" pitchFamily="34" charset="0"/>
              <a:buChar char="•"/>
            </a:pPr>
            <a:endParaRPr lang="en-US" sz="1800" dirty="0">
              <a:latin typeface="Calibri" panose="020F0502020204030204" pitchFamily="34" charset="0"/>
              <a:ea typeface="Calibri" panose="020F0502020204030204" pitchFamily="34" charset="0"/>
              <a:cs typeface="Calibri" panose="020F0502020204030204" pitchFamily="34" charset="0"/>
            </a:endParaRPr>
          </a:p>
          <a:p>
            <a:pPr marL="422910" indent="-285750">
              <a:lnSpc>
                <a:spcPct val="100000"/>
              </a:lnSpc>
              <a:spcBef>
                <a:spcPts val="0"/>
              </a:spcBef>
              <a:spcAft>
                <a:spcPts val="0"/>
              </a:spcAft>
              <a:buClr>
                <a:schemeClr val="tx1"/>
              </a:buClr>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Ribbon charts are effective at showing rank change with the highest value always displayed on top for each time period.</a:t>
            </a:r>
          </a:p>
          <a:p>
            <a:pPr marL="422910" indent="-285750">
              <a:lnSpc>
                <a:spcPct val="100000"/>
              </a:lnSpc>
              <a:spcBef>
                <a:spcPts val="0"/>
              </a:spcBef>
              <a:spcAft>
                <a:spcPts val="0"/>
              </a:spcAft>
              <a:buClr>
                <a:schemeClr val="tx1"/>
              </a:buClr>
              <a:buFont typeface="Calibri" panose="020F0502020204030204" pitchFamily="34" charset="0"/>
              <a:buChar char="•"/>
            </a:pP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422910" indent="-285750">
              <a:lnSpc>
                <a:spcPct val="100000"/>
              </a:lnSpc>
              <a:spcBef>
                <a:spcPts val="0"/>
              </a:spcBef>
              <a:spcAft>
                <a:spcPts val="0"/>
              </a:spcAft>
              <a:buClr>
                <a:schemeClr val="tx1"/>
              </a:buClr>
              <a:buFont typeface="Calibri" panose="020F0502020204030204" pitchFamily="34" charset="0"/>
              <a:buChar char="•"/>
            </a:pPr>
            <a:endParaRPr lang="en-US" sz="1800" dirty="0">
              <a:solidFill>
                <a:srgbClr val="FFFFFF"/>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159FA174-104D-4ABD-A8D5-4683E1F1E6A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103934" y="960537"/>
            <a:ext cx="6330461" cy="4936926"/>
          </a:xfrm>
          <a:prstGeom prst="rect">
            <a:avLst/>
          </a:prstGeom>
        </p:spPr>
      </p:pic>
    </p:spTree>
    <p:extLst>
      <p:ext uri="{BB962C8B-B14F-4D97-AF65-F5344CB8AC3E}">
        <p14:creationId xmlns:p14="http://schemas.microsoft.com/office/powerpoint/2010/main" val="2067671803"/>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8FFCE3B-C0E7-44D2-91A6-E55CC4B0CDF3}"/>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Python – Pandas Profiling Report</a:t>
            </a:r>
          </a:p>
        </p:txBody>
      </p:sp>
      <p:sp>
        <p:nvSpPr>
          <p:cNvPr id="7" name="Content Placeholder 6">
            <a:extLst>
              <a:ext uri="{FF2B5EF4-FFF2-40B4-BE49-F238E27FC236}">
                <a16:creationId xmlns:a16="http://schemas.microsoft.com/office/drawing/2014/main" id="{400CFCC4-E58F-4BDE-8887-57CC6F907D31}"/>
              </a:ext>
            </a:extLst>
          </p:cNvPr>
          <p:cNvSpPr>
            <a:spLocks noGrp="1"/>
          </p:cNvSpPr>
          <p:nvPr>
            <p:ph sz="half" idx="1"/>
          </p:nvPr>
        </p:nvSpPr>
        <p:spPr>
          <a:xfrm>
            <a:off x="899454" y="2028093"/>
            <a:ext cx="3685734" cy="3994638"/>
          </a:xfrm>
        </p:spPr>
        <p:txBody>
          <a:bodyPr>
            <a:normAutofit/>
          </a:bodyPr>
          <a:lstStyle/>
          <a:p>
            <a:pPr marL="422910" indent="-285750">
              <a:lnSpc>
                <a:spcPct val="100000"/>
              </a:lnSpc>
              <a:spcBef>
                <a:spcPts val="0"/>
              </a:spcBef>
              <a:spcAft>
                <a:spcPts val="0"/>
              </a:spcAft>
              <a:buClr>
                <a:schemeClr val="tx1"/>
              </a:buClr>
              <a:buFont typeface="Arial" panose="020B0604020202020204" pitchFamily="34" charset="0"/>
              <a:buChar char="•"/>
            </a:pPr>
            <a:r>
              <a:rPr lang="en-US" sz="1800" dirty="0">
                <a:effectLst/>
                <a:latin typeface="Calibri" panose="020F0502020204030204" pitchFamily="34" charset="0"/>
                <a:ea typeface="Times New Roman" panose="02020603050405020304" pitchFamily="18" charset="0"/>
                <a:cs typeface="Calibri" panose="020F0502020204030204" pitchFamily="34" charset="0"/>
              </a:rPr>
              <a:t>Pandas Profiling report is an interactive HTML report to detect every column’s deeper analysis, check on extreme/missing values, find relations and interactions between variables, correlations, and a summary of all the statistics.</a:t>
            </a:r>
          </a:p>
          <a:p>
            <a:pPr marL="422910" indent="-285750">
              <a:lnSpc>
                <a:spcPct val="100000"/>
              </a:lnSpc>
              <a:spcBef>
                <a:spcPts val="0"/>
              </a:spcBef>
              <a:spcAft>
                <a:spcPts val="0"/>
              </a:spcAft>
              <a:buClr>
                <a:schemeClr val="tx1"/>
              </a:buClr>
              <a:buFont typeface="Arial" panose="020B0604020202020204" pitchFamily="34" charset="0"/>
              <a:buChar char="•"/>
            </a:pPr>
            <a:endParaRPr lang="en-US" sz="1800" dirty="0">
              <a:latin typeface="Calibri" panose="020F0502020204030204" pitchFamily="34" charset="0"/>
              <a:ea typeface="Times New Roman" panose="02020603050405020304" pitchFamily="18" charset="0"/>
              <a:cs typeface="Calibri" panose="020F0502020204030204" pitchFamily="34" charset="0"/>
            </a:endParaRPr>
          </a:p>
          <a:p>
            <a:pPr marL="422910" indent="-285750">
              <a:lnSpc>
                <a:spcPct val="100000"/>
              </a:lnSpc>
              <a:spcBef>
                <a:spcPts val="0"/>
              </a:spcBef>
              <a:spcAft>
                <a:spcPts val="0"/>
              </a:spcAft>
              <a:buClr>
                <a:schemeClr val="tx1"/>
              </a:buClr>
              <a:buFont typeface="Arial" panose="020B0604020202020204" pitchFamily="34" charset="0"/>
              <a:buChar char="•"/>
            </a:pPr>
            <a:r>
              <a:rPr lang="en-US" sz="1800" dirty="0">
                <a:effectLst/>
                <a:latin typeface="Calibri" panose="020F0502020204030204" pitchFamily="34" charset="0"/>
                <a:ea typeface="Times New Roman" panose="02020603050405020304" pitchFamily="18" charset="0"/>
                <a:cs typeface="Calibri" panose="020F0502020204030204" pitchFamily="34" charset="0"/>
              </a:rPr>
              <a:t>This is a representation for Simulated Sales as it is the most important variable of our dataset. </a:t>
            </a:r>
          </a:p>
          <a:p>
            <a:pPr marL="422910" indent="-285750">
              <a:lnSpc>
                <a:spcPct val="100000"/>
              </a:lnSpc>
              <a:spcBef>
                <a:spcPts val="0"/>
              </a:spcBef>
              <a:spcAft>
                <a:spcPts val="0"/>
              </a:spcAft>
              <a:buClr>
                <a:schemeClr val="tx1"/>
              </a:buClr>
              <a:buFont typeface="Arial" panose="020B0604020202020204" pitchFamily="34" charset="0"/>
              <a:buChar char="•"/>
            </a:pPr>
            <a:endParaRPr lang="en-US" sz="1800" dirty="0">
              <a:effectLst/>
              <a:latin typeface="Calibri" panose="020F0502020204030204" pitchFamily="34" charset="0"/>
              <a:ea typeface="Times New Roman" panose="02020603050405020304" pitchFamily="18" charset="0"/>
              <a:cs typeface="Calibri" panose="020F0502020204030204" pitchFamily="34" charset="0"/>
            </a:endParaRPr>
          </a:p>
          <a:p>
            <a:pPr marL="422910" indent="-285750">
              <a:lnSpc>
                <a:spcPct val="100000"/>
              </a:lnSpc>
              <a:spcBef>
                <a:spcPts val="0"/>
              </a:spcBef>
              <a:spcAft>
                <a:spcPts val="0"/>
              </a:spcAft>
              <a:buClr>
                <a:schemeClr val="tx1"/>
              </a:buClr>
              <a:buFont typeface="Arial" panose="020B0604020202020204" pitchFamily="34" charset="0"/>
              <a:buChar char="•"/>
            </a:pPr>
            <a:endParaRPr lang="en-US" sz="1800" dirty="0">
              <a:latin typeface="Calibri" panose="020F0502020204030204" pitchFamily="34" charset="0"/>
              <a:ea typeface="Times New Roman" panose="02020603050405020304" pitchFamily="18" charset="0"/>
              <a:cs typeface="Calibri" panose="020F0502020204030204" pitchFamily="34" charset="0"/>
            </a:endParaRPr>
          </a:p>
          <a:p>
            <a:pPr marL="422910" indent="-285750">
              <a:lnSpc>
                <a:spcPct val="100000"/>
              </a:lnSpc>
              <a:spcBef>
                <a:spcPts val="0"/>
              </a:spcBef>
              <a:spcAft>
                <a:spcPts val="0"/>
              </a:spcAft>
              <a:buClr>
                <a:schemeClr val="tx1"/>
              </a:buClr>
              <a:buFont typeface="Arial" panose="020B0604020202020204" pitchFamily="34" charset="0"/>
              <a:buChar char="•"/>
            </a:pPr>
            <a:endParaRPr lang="en-US" sz="1800" dirty="0">
              <a:effectLst/>
              <a:latin typeface="Calibri" panose="020F0502020204030204" pitchFamily="34" charset="0"/>
              <a:ea typeface="Times New Roman" panose="02020603050405020304" pitchFamily="18" charset="0"/>
              <a:cs typeface="Calibri" panose="020F0502020204030204" pitchFamily="34" charset="0"/>
            </a:endParaRPr>
          </a:p>
          <a:p>
            <a:pPr marL="422910" indent="-285750">
              <a:lnSpc>
                <a:spcPct val="100000"/>
              </a:lnSpc>
              <a:spcBef>
                <a:spcPts val="0"/>
              </a:spcBef>
              <a:spcAft>
                <a:spcPts val="0"/>
              </a:spcAft>
              <a:buClr>
                <a:schemeClr val="tx1"/>
              </a:buClr>
              <a:buFont typeface="Arial" panose="020B0604020202020204" pitchFamily="34" charset="0"/>
              <a:buChar char="•"/>
            </a:pPr>
            <a:endParaRPr lang="en-US" sz="1800" dirty="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7B01DCF8-8366-4B45-AD44-C91BE11DF413}"/>
              </a:ext>
            </a:extLst>
          </p:cNvPr>
          <p:cNvPicPr/>
          <p:nvPr/>
        </p:nvPicPr>
        <p:blipFill rotWithShape="1">
          <a:blip r:embed="rId2"/>
          <a:srcRect t="3647"/>
          <a:stretch/>
        </p:blipFill>
        <p:spPr>
          <a:xfrm>
            <a:off x="4865394" y="3239965"/>
            <a:ext cx="5257165" cy="3042139"/>
          </a:xfrm>
          <a:prstGeom prst="rect">
            <a:avLst/>
          </a:prstGeom>
          <a:ln>
            <a:solidFill>
              <a:schemeClr val="tx1"/>
            </a:solidFill>
          </a:ln>
        </p:spPr>
      </p:pic>
      <p:pic>
        <p:nvPicPr>
          <p:cNvPr id="9" name="Picture 8">
            <a:extLst>
              <a:ext uri="{FF2B5EF4-FFF2-40B4-BE49-F238E27FC236}">
                <a16:creationId xmlns:a16="http://schemas.microsoft.com/office/drawing/2014/main" id="{B9262083-6921-4661-95C3-E3C5690D636C}"/>
              </a:ext>
            </a:extLst>
          </p:cNvPr>
          <p:cNvPicPr/>
          <p:nvPr/>
        </p:nvPicPr>
        <p:blipFill>
          <a:blip r:embed="rId3"/>
          <a:stretch>
            <a:fillRect/>
          </a:stretch>
        </p:blipFill>
        <p:spPr>
          <a:xfrm>
            <a:off x="4865394" y="2028093"/>
            <a:ext cx="5257165" cy="1104900"/>
          </a:xfrm>
          <a:prstGeom prst="rect">
            <a:avLst/>
          </a:prstGeom>
          <a:ln>
            <a:solidFill>
              <a:schemeClr val="tx1"/>
            </a:solidFill>
          </a:ln>
        </p:spPr>
      </p:pic>
    </p:spTree>
    <p:extLst>
      <p:ext uri="{BB962C8B-B14F-4D97-AF65-F5344CB8AC3E}">
        <p14:creationId xmlns:p14="http://schemas.microsoft.com/office/powerpoint/2010/main" val="3320378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A1CAE75-EDF1-4354-9A98-D7CE33E02285}"/>
              </a:ext>
            </a:extLst>
          </p:cNvPr>
          <p:cNvSpPr>
            <a:spLocks noGrp="1"/>
          </p:cNvSpPr>
          <p:nvPr>
            <p:ph type="title"/>
          </p:nvPr>
        </p:nvSpPr>
        <p:spPr>
          <a:xfrm>
            <a:off x="642259" y="634946"/>
            <a:ext cx="3372529" cy="5055904"/>
          </a:xfrm>
        </p:spPr>
        <p:txBody>
          <a:bodyPr anchor="ctr">
            <a:normAutofit/>
          </a:bodyPr>
          <a:lstStyle/>
          <a:p>
            <a:r>
              <a:rPr lang="en-US" dirty="0">
                <a:latin typeface="Calibri" panose="020F0502020204030204" pitchFamily="34" charset="0"/>
                <a:cs typeface="Calibri" panose="020F0502020204030204" pitchFamily="34" charset="0"/>
              </a:rPr>
              <a:t>AGENDA</a:t>
            </a:r>
          </a:p>
        </p:txBody>
      </p:sp>
      <p:cxnSp>
        <p:nvCxnSpPr>
          <p:cNvPr id="16" name="Straight Connector 10">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7" name="Rectangle 12">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8" name="Content Placeholder 2">
            <a:extLst>
              <a:ext uri="{FF2B5EF4-FFF2-40B4-BE49-F238E27FC236}">
                <a16:creationId xmlns:a16="http://schemas.microsoft.com/office/drawing/2014/main" id="{1B38CF94-2EB6-4605-884C-539B34D63774}"/>
              </a:ext>
            </a:extLst>
          </p:cNvPr>
          <p:cNvGraphicFramePr>
            <a:graphicFrameLocks noGrp="1"/>
          </p:cNvGraphicFramePr>
          <p:nvPr>
            <p:ph idx="1"/>
            <p:extLst>
              <p:ext uri="{D42A27DB-BD31-4B8C-83A1-F6EECF244321}">
                <p14:modId xmlns:p14="http://schemas.microsoft.com/office/powerpoint/2010/main" val="1315399815"/>
              </p:ext>
            </p:extLst>
          </p:nvPr>
        </p:nvGraphicFramePr>
        <p:xfrm>
          <a:off x="4648201" y="639763"/>
          <a:ext cx="6910387" cy="5051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0330515"/>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8FFCE3B-C0E7-44D2-91A6-E55CC4B0CDF3}"/>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Python – Correlation Matrix</a:t>
            </a:r>
          </a:p>
        </p:txBody>
      </p:sp>
      <p:sp>
        <p:nvSpPr>
          <p:cNvPr id="7" name="Content Placeholder 6">
            <a:extLst>
              <a:ext uri="{FF2B5EF4-FFF2-40B4-BE49-F238E27FC236}">
                <a16:creationId xmlns:a16="http://schemas.microsoft.com/office/drawing/2014/main" id="{400CFCC4-E58F-4BDE-8887-57CC6F907D31}"/>
              </a:ext>
            </a:extLst>
          </p:cNvPr>
          <p:cNvSpPr>
            <a:spLocks noGrp="1"/>
          </p:cNvSpPr>
          <p:nvPr>
            <p:ph sz="half" idx="1"/>
          </p:nvPr>
        </p:nvSpPr>
        <p:spPr>
          <a:xfrm>
            <a:off x="1264335" y="2002205"/>
            <a:ext cx="3685734" cy="3994638"/>
          </a:xfrm>
        </p:spPr>
        <p:txBody>
          <a:bodyPr>
            <a:normAutofit/>
          </a:bodyPr>
          <a:lstStyle/>
          <a:p>
            <a:pPr marL="0" marR="0" indent="0">
              <a:lnSpc>
                <a:spcPct val="100000"/>
              </a:lnSpc>
              <a:spcBef>
                <a:spcPts val="0"/>
              </a:spcBef>
              <a:spcAft>
                <a:spcPts val="0"/>
              </a:spcAft>
              <a:buNone/>
            </a:pPr>
            <a:r>
              <a:rPr lang="en-US" sz="1800" dirty="0">
                <a:effectLst/>
                <a:latin typeface="Calibri" panose="020F0502020204030204" pitchFamily="34" charset="0"/>
                <a:ea typeface="Times New Roman" panose="02020603050405020304" pitchFamily="18" charset="0"/>
                <a:cs typeface="Calibri" panose="020F0502020204030204" pitchFamily="34" charset="0"/>
              </a:rPr>
              <a:t>An additional feature within this report is the amazing Correlation matrix for not just one but 5 different hypothesis tests.</a:t>
            </a:r>
          </a:p>
          <a:p>
            <a:pPr marL="0" marR="0" indent="0">
              <a:lnSpc>
                <a:spcPct val="100000"/>
              </a:lnSpc>
              <a:spcBef>
                <a:spcPts val="0"/>
              </a:spcBef>
              <a:spcAft>
                <a:spcPts val="0"/>
              </a:spcAft>
              <a:buNone/>
            </a:pPr>
            <a:endParaRPr lang="en-US" sz="1800" dirty="0">
              <a:latin typeface="Calibri" panose="020F0502020204030204" pitchFamily="34" charset="0"/>
              <a:ea typeface="Times New Roman" panose="02020603050405020304" pitchFamily="18" charset="0"/>
              <a:cs typeface="Calibri" panose="020F0502020204030204" pitchFamily="34" charset="0"/>
            </a:endParaRPr>
          </a:p>
          <a:p>
            <a:pPr marR="0">
              <a:lnSpc>
                <a:spcPct val="100000"/>
              </a:lnSpc>
              <a:spcBef>
                <a:spcPts val="0"/>
              </a:spcBef>
              <a:spcAft>
                <a:spcPts val="0"/>
              </a:spcAft>
              <a:buClr>
                <a:schemeClr val="tx1"/>
              </a:buClr>
              <a:buFont typeface="Arial" panose="020B0604020202020204" pitchFamily="34" charset="0"/>
              <a:buChar char="•"/>
            </a:pPr>
            <a:r>
              <a:rPr lang="en-US" sz="1800" dirty="0">
                <a:effectLst/>
                <a:latin typeface="Calibri" panose="020F0502020204030204" pitchFamily="34" charset="0"/>
                <a:ea typeface="Times New Roman" panose="02020603050405020304" pitchFamily="18" charset="0"/>
                <a:cs typeface="Calibri" panose="020F0502020204030204" pitchFamily="34" charset="0"/>
              </a:rPr>
              <a:t>    Pearson’s r</a:t>
            </a:r>
          </a:p>
          <a:p>
            <a:pPr marR="0">
              <a:lnSpc>
                <a:spcPct val="100000"/>
              </a:lnSpc>
              <a:spcBef>
                <a:spcPts val="0"/>
              </a:spcBef>
              <a:spcAft>
                <a:spcPts val="0"/>
              </a:spcAft>
              <a:buClr>
                <a:schemeClr val="tx1"/>
              </a:buClr>
              <a:buFont typeface="Arial" panose="020B0604020202020204" pitchFamily="34" charset="0"/>
              <a:buChar char="•"/>
            </a:pPr>
            <a:r>
              <a:rPr lang="en-US" sz="1800" dirty="0">
                <a:latin typeface="Calibri" panose="020F0502020204030204" pitchFamily="34" charset="0"/>
                <a:ea typeface="Times New Roman" panose="02020603050405020304" pitchFamily="18" charset="0"/>
                <a:cs typeface="Calibri" panose="020F0502020204030204" pitchFamily="34" charset="0"/>
              </a:rPr>
              <a:t>    Spearman’s </a:t>
            </a:r>
            <a:r>
              <a:rPr lang="en-US" sz="1800" dirty="0">
                <a:effectLst/>
                <a:latin typeface="Calibri" panose="020F0502020204030204" pitchFamily="34" charset="0"/>
                <a:ea typeface="Calibri" panose="020F0502020204030204" pitchFamily="34" charset="0"/>
                <a:cs typeface="Times New Roman" panose="02020603050405020304" pitchFamily="18" charset="0"/>
                <a:sym typeface="Symbol" panose="05050102010706020507" pitchFamily="18" charset="2"/>
              </a:rPr>
              <a:t></a:t>
            </a:r>
            <a:endParaRPr lang="en-US" sz="1800" dirty="0">
              <a:effectLst/>
              <a:latin typeface="Calibri" panose="020F0502020204030204" pitchFamily="34" charset="0"/>
              <a:ea typeface="Calibri" panose="020F0502020204030204" pitchFamily="34" charset="0"/>
              <a:cs typeface="Calibri" panose="020F0502020204030204" pitchFamily="34" charset="0"/>
              <a:sym typeface="Symbol" panose="05050102010706020507" pitchFamily="18" charset="2"/>
            </a:endParaRPr>
          </a:p>
          <a:p>
            <a:pPr marR="0">
              <a:lnSpc>
                <a:spcPct val="100000"/>
              </a:lnSpc>
              <a:spcBef>
                <a:spcPts val="0"/>
              </a:spcBef>
              <a:spcAft>
                <a:spcPts val="0"/>
              </a:spcAft>
              <a:buClr>
                <a:schemeClr val="tx1"/>
              </a:buClr>
              <a:buFont typeface="Arial" panose="020B0604020202020204" pitchFamily="34" charset="0"/>
              <a:buChar char="•"/>
            </a:pPr>
            <a:r>
              <a:rPr lang="en-US" sz="1800" dirty="0">
                <a:latin typeface="Calibri" panose="020F0502020204030204" pitchFamily="34" charset="0"/>
                <a:ea typeface="Times New Roman" panose="02020603050405020304" pitchFamily="18" charset="0"/>
                <a:cs typeface="Calibri" panose="020F0502020204030204" pitchFamily="34" charset="0"/>
                <a:sym typeface="Symbol" panose="05050102010706020507" pitchFamily="18" charset="2"/>
              </a:rPr>
              <a:t>    Kendall’s </a:t>
            </a:r>
            <a:r>
              <a:rPr lang="en-US" sz="1800" dirty="0">
                <a:effectLst/>
                <a:latin typeface="Calibri" panose="020F0502020204030204" pitchFamily="34" charset="0"/>
                <a:ea typeface="Calibri" panose="020F0502020204030204" pitchFamily="34" charset="0"/>
                <a:cs typeface="Times New Roman" panose="02020603050405020304" pitchFamily="18" charset="0"/>
              </a:rPr>
              <a:t>τ</a:t>
            </a:r>
            <a:endParaRPr lang="en-US" sz="1800" dirty="0">
              <a:latin typeface="Calibri" panose="020F0502020204030204" pitchFamily="34" charset="0"/>
              <a:ea typeface="Calibri" panose="020F0502020204030204" pitchFamily="34" charset="0"/>
              <a:cs typeface="Calibri" panose="020F0502020204030204" pitchFamily="34" charset="0"/>
              <a:sym typeface="Symbol" panose="05050102010706020507" pitchFamily="18" charset="2"/>
            </a:endParaRPr>
          </a:p>
          <a:p>
            <a:pPr>
              <a:lnSpc>
                <a:spcPct val="100000"/>
              </a:lnSpc>
              <a:spcBef>
                <a:spcPts val="0"/>
              </a:spcBef>
              <a:spcAft>
                <a:spcPts val="0"/>
              </a:spcAft>
              <a:buClr>
                <a:schemeClr val="tx1"/>
              </a:buClr>
              <a:buFont typeface="Arial" panose="020B0604020202020204" pitchFamily="34" charset="0"/>
              <a:buChar char="•"/>
            </a:pPr>
            <a:r>
              <a:rPr lang="en-US" sz="1800" dirty="0">
                <a:effectLst/>
                <a:latin typeface="Calibri" panose="020F0502020204030204" pitchFamily="34" charset="0"/>
                <a:ea typeface="Times New Roman" panose="02020603050405020304" pitchFamily="18" charset="0"/>
                <a:cs typeface="Calibri" panose="020F0502020204030204" pitchFamily="34" charset="0"/>
              </a:rPr>
              <a:t>    Phik (</a:t>
            </a:r>
            <a:r>
              <a:rPr lang="en-US" sz="1800" dirty="0">
                <a:effectLst/>
                <a:latin typeface="Calibri" panose="020F0502020204030204" pitchFamily="34" charset="0"/>
                <a:ea typeface="Times New Roman" panose="02020603050405020304" pitchFamily="18" charset="0"/>
                <a:cs typeface="Calibri" panose="020F0502020204030204" pitchFamily="34" charset="0"/>
                <a:sym typeface="Symbol" panose="05050102010706020507" pitchFamily="18" charset="2"/>
              </a:rPr>
              <a:t></a:t>
            </a:r>
            <a:r>
              <a:rPr lang="en-US" sz="1800" dirty="0">
                <a:effectLst/>
                <a:latin typeface="Calibri" panose="020F0502020204030204" pitchFamily="34" charset="0"/>
                <a:ea typeface="Times New Roman" panose="02020603050405020304" pitchFamily="18" charset="0"/>
                <a:cs typeface="Calibri" panose="020F0502020204030204" pitchFamily="34" charset="0"/>
              </a:rPr>
              <a:t>k)</a:t>
            </a:r>
          </a:p>
          <a:p>
            <a:pPr>
              <a:lnSpc>
                <a:spcPct val="100000"/>
              </a:lnSpc>
              <a:spcBef>
                <a:spcPts val="0"/>
              </a:spcBef>
              <a:spcAft>
                <a:spcPts val="0"/>
              </a:spcAft>
              <a:buClr>
                <a:schemeClr val="tx1"/>
              </a:buClr>
              <a:buFont typeface="Arial" panose="020B0604020202020204" pitchFamily="34" charset="0"/>
              <a:buChar char="•"/>
            </a:pPr>
            <a:r>
              <a:rPr lang="en-US" sz="1800" dirty="0">
                <a:effectLst/>
                <a:latin typeface="Calibri" panose="020F0502020204030204" pitchFamily="34" charset="0"/>
                <a:ea typeface="Times New Roman" panose="02020603050405020304" pitchFamily="18" charset="0"/>
                <a:cs typeface="Calibri" panose="020F0502020204030204" pitchFamily="34" charset="0"/>
              </a:rPr>
              <a:t>    Cramer’s V (</a:t>
            </a:r>
            <a:r>
              <a:rPr lang="en-US" sz="1800" dirty="0">
                <a:effectLst/>
                <a:latin typeface="Calibri" panose="020F0502020204030204" pitchFamily="34" charset="0"/>
                <a:ea typeface="Times New Roman" panose="02020603050405020304" pitchFamily="18" charset="0"/>
                <a:cs typeface="Calibri" panose="020F0502020204030204" pitchFamily="34" charset="0"/>
                <a:sym typeface="Symbol" panose="05050102010706020507" pitchFamily="18" charset="2"/>
              </a:rPr>
              <a:t></a:t>
            </a:r>
            <a:r>
              <a:rPr lang="en-US" sz="1800" dirty="0">
                <a:effectLst/>
                <a:latin typeface="Calibri" panose="020F0502020204030204" pitchFamily="34" charset="0"/>
                <a:ea typeface="Times New Roman" panose="02020603050405020304" pitchFamily="18" charset="0"/>
                <a:cs typeface="Calibri" panose="020F0502020204030204" pitchFamily="34" charset="0"/>
              </a:rPr>
              <a:t>c)</a:t>
            </a:r>
          </a:p>
          <a:p>
            <a:pPr marL="0" marR="0" indent="0">
              <a:lnSpc>
                <a:spcPct val="100000"/>
              </a:lnSpc>
              <a:spcBef>
                <a:spcPts val="0"/>
              </a:spcBef>
              <a:spcAft>
                <a:spcPts val="0"/>
              </a:spcAft>
              <a:buClr>
                <a:schemeClr val="tx1"/>
              </a:buClr>
              <a:buNone/>
            </a:pPr>
            <a:endParaRPr lang="en-US" sz="1800" dirty="0">
              <a:effectLst/>
              <a:latin typeface="Calibri" panose="020F0502020204030204" pitchFamily="34" charset="0"/>
              <a:ea typeface="Times New Roman" panose="02020603050405020304" pitchFamily="18" charset="0"/>
              <a:cs typeface="Calibri" panose="020F0502020204030204" pitchFamily="34" charset="0"/>
            </a:endParaRPr>
          </a:p>
          <a:p>
            <a:pPr marL="0" marR="0" indent="0" algn="just">
              <a:lnSpc>
                <a:spcPct val="100000"/>
              </a:lnSpc>
              <a:spcBef>
                <a:spcPts val="0"/>
              </a:spcBef>
              <a:spcAft>
                <a:spcPts val="0"/>
              </a:spcAft>
              <a:buClr>
                <a:schemeClr val="tx1"/>
              </a:buClr>
              <a:buNone/>
            </a:pPr>
            <a:endParaRPr lang="en-US" sz="1800" dirty="0">
              <a:latin typeface="Times New Roman" panose="02020603050405020304" pitchFamily="18" charset="0"/>
              <a:ea typeface="Times New Roman" panose="02020603050405020304" pitchFamily="18" charset="0"/>
              <a:cs typeface="Calibri" panose="020F0502020204030204" pitchFamily="34" charset="0"/>
            </a:endParaRPr>
          </a:p>
          <a:p>
            <a:pPr marL="0" marR="0" indent="0" algn="just">
              <a:lnSpc>
                <a:spcPct val="100000"/>
              </a:lnSpc>
              <a:spcBef>
                <a:spcPts val="0"/>
              </a:spcBef>
              <a:spcAft>
                <a:spcPts val="0"/>
              </a:spcAft>
              <a:buClr>
                <a:schemeClr val="tx1"/>
              </a:buClr>
              <a:buNone/>
            </a:pPr>
            <a:endParaRPr lang="en-US" sz="1800" dirty="0">
              <a:effectLst/>
              <a:latin typeface="Calibri" panose="020F0502020204030204" pitchFamily="34" charset="0"/>
              <a:ea typeface="Times New Roman" panose="02020603050405020304" pitchFamily="18" charset="0"/>
              <a:cs typeface="Calibri" panose="020F0502020204030204" pitchFamily="34" charset="0"/>
            </a:endParaRPr>
          </a:p>
          <a:p>
            <a:pPr marL="422910" indent="-285750">
              <a:lnSpc>
                <a:spcPct val="100000"/>
              </a:lnSpc>
              <a:spcBef>
                <a:spcPts val="0"/>
              </a:spcBef>
              <a:spcAft>
                <a:spcPts val="0"/>
              </a:spcAft>
              <a:buClr>
                <a:schemeClr val="tx1"/>
              </a:buClr>
              <a:buFont typeface="Arial" panose="020B0604020202020204" pitchFamily="34" charset="0"/>
              <a:buChar char="•"/>
            </a:pPr>
            <a:endParaRPr lang="en-US" sz="1800" dirty="0">
              <a:latin typeface="Calibri" panose="020F0502020204030204" pitchFamily="34" charset="0"/>
              <a:ea typeface="Times New Roman" panose="02020603050405020304" pitchFamily="18" charset="0"/>
              <a:cs typeface="Calibri" panose="020F0502020204030204" pitchFamily="34" charset="0"/>
            </a:endParaRPr>
          </a:p>
          <a:p>
            <a:pPr marL="422910" indent="-285750">
              <a:lnSpc>
                <a:spcPct val="100000"/>
              </a:lnSpc>
              <a:spcBef>
                <a:spcPts val="0"/>
              </a:spcBef>
              <a:spcAft>
                <a:spcPts val="0"/>
              </a:spcAft>
              <a:buClr>
                <a:schemeClr val="tx1"/>
              </a:buClr>
              <a:buFont typeface="Arial" panose="020B0604020202020204" pitchFamily="34" charset="0"/>
              <a:buChar char="•"/>
            </a:pPr>
            <a:endParaRPr lang="en-US" sz="1800" dirty="0">
              <a:effectLst/>
              <a:latin typeface="Calibri" panose="020F0502020204030204" pitchFamily="34" charset="0"/>
              <a:ea typeface="Times New Roman" panose="02020603050405020304" pitchFamily="18" charset="0"/>
              <a:cs typeface="Calibri" panose="020F0502020204030204" pitchFamily="34" charset="0"/>
            </a:endParaRPr>
          </a:p>
          <a:p>
            <a:pPr marL="422910" indent="-285750">
              <a:lnSpc>
                <a:spcPct val="100000"/>
              </a:lnSpc>
              <a:spcBef>
                <a:spcPts val="0"/>
              </a:spcBef>
              <a:spcAft>
                <a:spcPts val="0"/>
              </a:spcAft>
              <a:buClr>
                <a:schemeClr val="tx1"/>
              </a:buClr>
              <a:buFont typeface="Arial" panose="020B0604020202020204" pitchFamily="34" charset="0"/>
              <a:buChar char="•"/>
            </a:pPr>
            <a:endParaRPr lang="en-US" sz="1800" dirty="0">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D6D9703C-497F-4FD8-8021-ED963DE17CE1}"/>
              </a:ext>
            </a:extLst>
          </p:cNvPr>
          <p:cNvPicPr/>
          <p:nvPr/>
        </p:nvPicPr>
        <p:blipFill>
          <a:blip r:embed="rId2"/>
          <a:stretch>
            <a:fillRect/>
          </a:stretch>
        </p:blipFill>
        <p:spPr>
          <a:xfrm>
            <a:off x="5425586" y="2028093"/>
            <a:ext cx="5429250" cy="3968750"/>
          </a:xfrm>
          <a:prstGeom prst="rect">
            <a:avLst/>
          </a:prstGeom>
          <a:ln>
            <a:solidFill>
              <a:schemeClr val="tx1"/>
            </a:solidFill>
          </a:ln>
        </p:spPr>
      </p:pic>
    </p:spTree>
    <p:extLst>
      <p:ext uri="{BB962C8B-B14F-4D97-AF65-F5344CB8AC3E}">
        <p14:creationId xmlns:p14="http://schemas.microsoft.com/office/powerpoint/2010/main" val="1609629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 name="Straight Connector 8">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768E75-552E-4AF3-B77E-1A13135213D2}"/>
              </a:ext>
            </a:extLst>
          </p:cNvPr>
          <p:cNvSpPr>
            <a:spLocks noGrp="1"/>
          </p:cNvSpPr>
          <p:nvPr>
            <p:ph type="title"/>
          </p:nvPr>
        </p:nvSpPr>
        <p:spPr>
          <a:xfrm>
            <a:off x="5220928" y="965200"/>
            <a:ext cx="5999002" cy="4927600"/>
          </a:xfrm>
        </p:spPr>
        <p:txBody>
          <a:bodyPr vert="horz" lIns="91440" tIns="45720" rIns="91440" bIns="45720" rtlCol="0" anchor="ctr">
            <a:normAutofit/>
          </a:bodyPr>
          <a:lstStyle/>
          <a:p>
            <a:r>
              <a:rPr lang="en-US" sz="6800" dirty="0">
                <a:solidFill>
                  <a:schemeClr val="tx2"/>
                </a:solidFill>
                <a:latin typeface="Calibri" panose="020F0502020204030204" pitchFamily="34" charset="0"/>
                <a:cs typeface="Calibri" panose="020F0502020204030204" pitchFamily="34" charset="0"/>
              </a:rPr>
              <a:t>Spending-Scope Analysis</a:t>
            </a:r>
          </a:p>
        </p:txBody>
      </p:sp>
      <p:sp>
        <p:nvSpPr>
          <p:cNvPr id="13" name="Rectangle 12">
            <a:extLst>
              <a:ext uri="{FF2B5EF4-FFF2-40B4-BE49-F238E27FC236}">
                <a16:creationId xmlns:a16="http://schemas.microsoft.com/office/drawing/2014/main" id="{0EEF5601-A8BC-411D-AA64-3E79320BA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58473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01F84CF8-2331-415C-BB60-2C921D641A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4255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E2F43-956A-46B1-AD83-4E27C17C82EB}"/>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Per Capita Income</a:t>
            </a:r>
          </a:p>
        </p:txBody>
      </p:sp>
      <p:sp>
        <p:nvSpPr>
          <p:cNvPr id="3" name="Content Placeholder 2">
            <a:extLst>
              <a:ext uri="{FF2B5EF4-FFF2-40B4-BE49-F238E27FC236}">
                <a16:creationId xmlns:a16="http://schemas.microsoft.com/office/drawing/2014/main" id="{AA4DE8CA-6D16-4F3A-BF7C-21C20E645B40}"/>
              </a:ext>
            </a:extLst>
          </p:cNvPr>
          <p:cNvSpPr>
            <a:spLocks noGrp="1"/>
          </p:cNvSpPr>
          <p:nvPr>
            <p:ph idx="1"/>
          </p:nvPr>
        </p:nvSpPr>
        <p:spPr>
          <a:xfrm>
            <a:off x="1097280" y="2059843"/>
            <a:ext cx="3637379" cy="3707911"/>
          </a:xfrm>
        </p:spPr>
        <p:txBody>
          <a:bodyPr>
            <a:noAutofit/>
          </a:bodyPr>
          <a:lstStyle/>
          <a:p>
            <a:pPr algn="just">
              <a:lnSpc>
                <a:spcPct val="100000"/>
              </a:lnSpc>
              <a:buClr>
                <a:schemeClr val="tx1"/>
              </a:buClr>
              <a:buFont typeface="Arial" panose="020B0604020202020204" pitchFamily="34" charset="0"/>
              <a:buChar char="•"/>
            </a:pPr>
            <a:r>
              <a:rPr lang="en-US" sz="1800" dirty="0">
                <a:latin typeface="Calibri" panose="020F0502020204030204" pitchFamily="34" charset="0"/>
                <a:cs typeface="Calibri" panose="020F0502020204030204" pitchFamily="34" charset="0"/>
              </a:rPr>
              <a:t>   Shows the related average per capita income with each state’s average simulated sales. </a:t>
            </a:r>
          </a:p>
          <a:p>
            <a:pPr algn="just">
              <a:lnSpc>
                <a:spcPct val="100000"/>
              </a:lnSpc>
              <a:buClr>
                <a:schemeClr val="tx1"/>
              </a:buClr>
              <a:buFont typeface="Arial" panose="020B0604020202020204" pitchFamily="34" charset="0"/>
              <a:buChar char="•"/>
            </a:pPr>
            <a:r>
              <a:rPr lang="en-US" sz="1800" dirty="0">
                <a:latin typeface="Calibri" panose="020F0502020204030204" pitchFamily="34" charset="0"/>
                <a:cs typeface="Calibri" panose="020F0502020204030204" pitchFamily="34" charset="0"/>
              </a:rPr>
              <a:t>   The number of stores for each state shown on top of each bar. </a:t>
            </a:r>
          </a:p>
          <a:p>
            <a:pPr algn="just">
              <a:lnSpc>
                <a:spcPct val="100000"/>
              </a:lnSpc>
              <a:buClr>
                <a:schemeClr val="tx1"/>
              </a:buClr>
              <a:buFont typeface="Arial" panose="020B0604020202020204" pitchFamily="34" charset="0"/>
              <a:buChar char="•"/>
            </a:pPr>
            <a:r>
              <a:rPr lang="en-US" sz="1800" dirty="0">
                <a:latin typeface="Calibri" panose="020F0502020204030204" pitchFamily="34" charset="0"/>
                <a:cs typeface="Calibri" panose="020F0502020204030204" pitchFamily="34" charset="0"/>
              </a:rPr>
              <a:t>   Arkansas and Nevada can be potential states to open new stores because they have relatively high average PCI and average sales, but only 1 or 2 stores opened in these two states.</a:t>
            </a:r>
          </a:p>
          <a:p>
            <a:pPr marL="0" indent="0">
              <a:lnSpc>
                <a:spcPct val="100000"/>
              </a:lnSpc>
              <a:buClr>
                <a:schemeClr val="tx1"/>
              </a:buClr>
              <a:buNone/>
            </a:pPr>
            <a:endParaRPr lang="en-US" sz="1800" dirty="0">
              <a:latin typeface="Calibri" panose="020F0502020204030204" pitchFamily="34" charset="0"/>
              <a:cs typeface="Calibri" panose="020F0502020204030204" pitchFamily="34" charset="0"/>
            </a:endParaRPr>
          </a:p>
        </p:txBody>
      </p:sp>
      <p:pic>
        <p:nvPicPr>
          <p:cNvPr id="2050" name="Picture 2">
            <a:extLst>
              <a:ext uri="{FF2B5EF4-FFF2-40B4-BE49-F238E27FC236}">
                <a16:creationId xmlns:a16="http://schemas.microsoft.com/office/drawing/2014/main" id="{62971C0A-D2E3-48BC-B1D6-ABCCC0A989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9391" y="1960685"/>
            <a:ext cx="7026397" cy="4299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9666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E2F43-956A-46B1-AD83-4E27C17C82EB}"/>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Housing Affordability</a:t>
            </a:r>
          </a:p>
        </p:txBody>
      </p:sp>
      <p:sp>
        <p:nvSpPr>
          <p:cNvPr id="3" name="Content Placeholder 2">
            <a:extLst>
              <a:ext uri="{FF2B5EF4-FFF2-40B4-BE49-F238E27FC236}">
                <a16:creationId xmlns:a16="http://schemas.microsoft.com/office/drawing/2014/main" id="{AA4DE8CA-6D16-4F3A-BF7C-21C20E645B40}"/>
              </a:ext>
            </a:extLst>
          </p:cNvPr>
          <p:cNvSpPr>
            <a:spLocks noGrp="1"/>
          </p:cNvSpPr>
          <p:nvPr>
            <p:ph idx="1"/>
          </p:nvPr>
        </p:nvSpPr>
        <p:spPr>
          <a:xfrm>
            <a:off x="1097280" y="2099409"/>
            <a:ext cx="3378005" cy="3707911"/>
          </a:xfrm>
        </p:spPr>
        <p:txBody>
          <a:bodyPr>
            <a:noAutofit/>
          </a:bodyPr>
          <a:lstStyle/>
          <a:p>
            <a:pPr>
              <a:lnSpc>
                <a:spcPct val="100000"/>
              </a:lnSpc>
              <a:buClr>
                <a:schemeClr val="tx1"/>
              </a:buClr>
              <a:buFont typeface="Arial" panose="020B0604020202020204" pitchFamily="34" charset="0"/>
              <a:buChar char="•"/>
            </a:pPr>
            <a:r>
              <a:rPr lang="en-US" sz="1800" dirty="0">
                <a:latin typeface="Calibri" panose="020F0502020204030204" pitchFamily="34" charset="0"/>
                <a:cs typeface="Calibri" panose="020F0502020204030204" pitchFamily="34" charset="0"/>
              </a:rPr>
              <a:t>  Shows the average housing affordability index and average sales for each state.</a:t>
            </a:r>
          </a:p>
          <a:p>
            <a:pPr algn="just">
              <a:lnSpc>
                <a:spcPct val="100000"/>
              </a:lnSpc>
              <a:buClr>
                <a:schemeClr val="tx1"/>
              </a:buClr>
              <a:buFont typeface="Arial" panose="020B0604020202020204" pitchFamily="34" charset="0"/>
              <a:buChar char="•"/>
            </a:pPr>
            <a:r>
              <a:rPr lang="en-US" sz="1800" dirty="0">
                <a:latin typeface="Calibri" panose="020F0502020204030204" pitchFamily="34" charset="0"/>
                <a:cs typeface="Calibri" panose="020F0502020204030204" pitchFamily="34" charset="0"/>
              </a:rPr>
              <a:t>   Oklahoma and Arkansas have the greatest potential to open new store because their HAI are higher than Texas, but fewer stores are opened in these two states compared with Texas.</a:t>
            </a:r>
          </a:p>
          <a:p>
            <a:pPr algn="just">
              <a:buClr>
                <a:schemeClr val="tx1"/>
              </a:buClr>
              <a:buFont typeface="Arial" panose="020B0604020202020204" pitchFamily="34" charset="0"/>
              <a:buChar char="•"/>
            </a:pPr>
            <a:endParaRPr lang="en-US" sz="1800" dirty="0">
              <a:latin typeface="Calibri" panose="020F0502020204030204" pitchFamily="34" charset="0"/>
              <a:cs typeface="Calibri" panose="020F0502020204030204" pitchFamily="34" charset="0"/>
            </a:endParaRPr>
          </a:p>
        </p:txBody>
      </p:sp>
      <p:pic>
        <p:nvPicPr>
          <p:cNvPr id="3074" name="Picture 2">
            <a:extLst>
              <a:ext uri="{FF2B5EF4-FFF2-40B4-BE49-F238E27FC236}">
                <a16:creationId xmlns:a16="http://schemas.microsoft.com/office/drawing/2014/main" id="{62B98ACC-F686-4FE1-9D92-C432C23092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3259" y="1976871"/>
            <a:ext cx="6508383" cy="4242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6862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E2F43-956A-46B1-AD83-4E27C17C82EB}"/>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Average Home Value</a:t>
            </a:r>
          </a:p>
        </p:txBody>
      </p:sp>
      <p:sp>
        <p:nvSpPr>
          <p:cNvPr id="3" name="Content Placeholder 2">
            <a:extLst>
              <a:ext uri="{FF2B5EF4-FFF2-40B4-BE49-F238E27FC236}">
                <a16:creationId xmlns:a16="http://schemas.microsoft.com/office/drawing/2014/main" id="{AA4DE8CA-6D16-4F3A-BF7C-21C20E645B40}"/>
              </a:ext>
            </a:extLst>
          </p:cNvPr>
          <p:cNvSpPr>
            <a:spLocks noGrp="1"/>
          </p:cNvSpPr>
          <p:nvPr>
            <p:ph idx="1"/>
          </p:nvPr>
        </p:nvSpPr>
        <p:spPr>
          <a:xfrm>
            <a:off x="1097280" y="2147767"/>
            <a:ext cx="3624189" cy="2068146"/>
          </a:xfrm>
        </p:spPr>
        <p:txBody>
          <a:bodyPr>
            <a:noAutofit/>
          </a:bodyPr>
          <a:lstStyle/>
          <a:p>
            <a:pPr algn="just">
              <a:lnSpc>
                <a:spcPct val="100000"/>
              </a:lnSpc>
              <a:buClr>
                <a:schemeClr val="tx1"/>
              </a:buClr>
              <a:buFont typeface="Arial" panose="020B0604020202020204" pitchFamily="34" charset="0"/>
              <a:buChar char="•"/>
            </a:pPr>
            <a:r>
              <a:rPr lang="en-US" sz="1800" dirty="0">
                <a:latin typeface="Calibri" panose="020F0502020204030204" pitchFamily="34" charset="0"/>
                <a:cs typeface="Calibri" panose="020F0502020204030204" pitchFamily="34" charset="0"/>
              </a:rPr>
              <a:t>   Nevada and Arkansas have higher average home value and average sales. Higher home value indicates that people are more willing to spend for their houses. Thus, Nevada and Arkansas can be candidates for opening new stores.</a:t>
            </a:r>
          </a:p>
        </p:txBody>
      </p:sp>
      <p:pic>
        <p:nvPicPr>
          <p:cNvPr id="4098" name="Picture 2">
            <a:extLst>
              <a:ext uri="{FF2B5EF4-FFF2-40B4-BE49-F238E27FC236}">
                <a16:creationId xmlns:a16="http://schemas.microsoft.com/office/drawing/2014/main" id="{922FAEE7-0E1F-4C88-8988-0A304BF749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4519" y="2003247"/>
            <a:ext cx="6595404" cy="4258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4890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8FFCE3B-C0E7-44D2-91A6-E55CC4B0CDF3}"/>
              </a:ext>
            </a:extLst>
          </p:cNvPr>
          <p:cNvSpPr>
            <a:spLocks noGrp="1"/>
          </p:cNvSpPr>
          <p:nvPr>
            <p:ph type="title" idx="4294967295"/>
          </p:nvPr>
        </p:nvSpPr>
        <p:spPr>
          <a:xfrm>
            <a:off x="725364" y="54892"/>
            <a:ext cx="10058400" cy="1000186"/>
          </a:xfrm>
        </p:spPr>
        <p:txBody>
          <a:bodyPr/>
          <a:lstStyle/>
          <a:p>
            <a:pPr algn="ctr"/>
            <a:r>
              <a:rPr lang="en-US" dirty="0">
                <a:latin typeface="Calibri" panose="020F0502020204030204" pitchFamily="34" charset="0"/>
                <a:cs typeface="Calibri" panose="020F0502020204030204" pitchFamily="34" charset="0"/>
              </a:rPr>
              <a:t>Kmean-Combined Factor</a:t>
            </a:r>
          </a:p>
        </p:txBody>
      </p:sp>
      <p:pic>
        <p:nvPicPr>
          <p:cNvPr id="5122" name="Picture 2">
            <a:extLst>
              <a:ext uri="{FF2B5EF4-FFF2-40B4-BE49-F238E27FC236}">
                <a16:creationId xmlns:a16="http://schemas.microsoft.com/office/drawing/2014/main" id="{D9C01155-9D0A-4728-B3F0-D95321D706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2474" y="1299861"/>
            <a:ext cx="2427810" cy="425827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6F47EEF3-F4AB-4A00-A4CE-E1DA7AD543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5844" y="962758"/>
            <a:ext cx="5801093" cy="5097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7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 name="Straight Connector 8">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768E75-552E-4AF3-B77E-1A13135213D2}"/>
              </a:ext>
            </a:extLst>
          </p:cNvPr>
          <p:cNvSpPr>
            <a:spLocks noGrp="1"/>
          </p:cNvSpPr>
          <p:nvPr>
            <p:ph type="title"/>
          </p:nvPr>
        </p:nvSpPr>
        <p:spPr>
          <a:xfrm>
            <a:off x="5220928" y="965200"/>
            <a:ext cx="4969358" cy="4927600"/>
          </a:xfrm>
        </p:spPr>
        <p:txBody>
          <a:bodyPr vert="horz" lIns="91440" tIns="45720" rIns="91440" bIns="45720" rtlCol="0" anchor="ctr">
            <a:normAutofit/>
          </a:bodyPr>
          <a:lstStyle/>
          <a:p>
            <a:r>
              <a:rPr lang="en-US" sz="6800" dirty="0">
                <a:solidFill>
                  <a:schemeClr val="tx2"/>
                </a:solidFill>
                <a:latin typeface="Calibri" panose="020F0502020204030204" pitchFamily="34" charset="0"/>
                <a:cs typeface="Calibri" panose="020F0502020204030204" pitchFamily="34" charset="0"/>
              </a:rPr>
              <a:t>Competitive &amp; Store-Sales Analysis</a:t>
            </a:r>
          </a:p>
        </p:txBody>
      </p:sp>
      <p:sp>
        <p:nvSpPr>
          <p:cNvPr id="13" name="Rectangle 12">
            <a:extLst>
              <a:ext uri="{FF2B5EF4-FFF2-40B4-BE49-F238E27FC236}">
                <a16:creationId xmlns:a16="http://schemas.microsoft.com/office/drawing/2014/main" id="{0EEF5601-A8BC-411D-AA64-3E79320BA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58473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01F84CF8-2331-415C-BB60-2C921D641A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476589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968DB2A-325F-4436-B04B-8FE06D6A1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1482" y="461484"/>
            <a:ext cx="8442110" cy="525351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083A966-74C4-4FD5-9ACF-447A68CE97B5}"/>
              </a:ext>
            </a:extLst>
          </p:cNvPr>
          <p:cNvSpPr txBox="1">
            <a:spLocks/>
          </p:cNvSpPr>
          <p:nvPr/>
        </p:nvSpPr>
        <p:spPr>
          <a:xfrm>
            <a:off x="316333" y="914400"/>
            <a:ext cx="2925098" cy="4938346"/>
          </a:xfrm>
          <a:prstGeom prst="rect">
            <a:avLst/>
          </a:prstGeom>
        </p:spPr>
        <p:txBody>
          <a:bodyPr>
            <a:noAutofit/>
          </a:bodyPr>
          <a:lst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fontAlgn="base">
              <a:spcBef>
                <a:spcPts val="0"/>
              </a:spcBef>
              <a:spcAft>
                <a:spcPts val="0"/>
              </a:spcAft>
              <a:buClr>
                <a:schemeClr val="tx1"/>
              </a:buClr>
              <a:buFont typeface="Arial" panose="020B0604020202020204" pitchFamily="34" charset="0"/>
              <a:buChar char="•"/>
            </a:pPr>
            <a:r>
              <a:rPr lang="en-US" sz="1400" dirty="0">
                <a:solidFill>
                  <a:srgbClr val="000000"/>
                </a:solidFill>
                <a:latin typeface="Times New Roman" panose="02020603050405020304" pitchFamily="18" charset="0"/>
              </a:rPr>
              <a:t>   A</a:t>
            </a:r>
            <a:r>
              <a:rPr lang="en-US" sz="1400" b="0" i="0" u="none" strike="noStrike" dirty="0">
                <a:solidFill>
                  <a:srgbClr val="000000"/>
                </a:solidFill>
                <a:effectLst/>
                <a:latin typeface="Times New Roman" panose="02020603050405020304" pitchFamily="18" charset="0"/>
              </a:rPr>
              <a:t>rizona &amp; Nevada has no Walmart or Macy’s nearby, thus giving an upper hand in retail stores.</a:t>
            </a:r>
            <a:endParaRPr lang="en-US" sz="1200" b="0" dirty="0">
              <a:solidFill>
                <a:srgbClr val="000000"/>
              </a:solidFill>
              <a:effectLst/>
              <a:latin typeface="Times New Roman" panose="02020603050405020304" pitchFamily="18" charset="0"/>
            </a:endParaRPr>
          </a:p>
          <a:p>
            <a:pPr fontAlgn="base">
              <a:spcBef>
                <a:spcPts val="0"/>
              </a:spcBef>
              <a:spcAft>
                <a:spcPts val="0"/>
              </a:spcAft>
              <a:buClr>
                <a:schemeClr val="tx1"/>
              </a:buClr>
              <a:buFont typeface="Arial" panose="020B0604020202020204" pitchFamily="34" charset="0"/>
              <a:buChar char="•"/>
            </a:pPr>
            <a:endParaRPr lang="en-US" sz="1200" i="0" u="none" strike="noStrike" dirty="0">
              <a:solidFill>
                <a:srgbClr val="000000"/>
              </a:solidFill>
              <a:latin typeface="Times New Roman" panose="02020603050405020304" pitchFamily="18" charset="0"/>
            </a:endParaRPr>
          </a:p>
          <a:p>
            <a:pPr fontAlgn="base">
              <a:spcBef>
                <a:spcPts val="0"/>
              </a:spcBef>
              <a:spcAft>
                <a:spcPts val="0"/>
              </a:spcAft>
              <a:buClr>
                <a:schemeClr val="tx1"/>
              </a:buClr>
              <a:buFont typeface="Arial" panose="020B0604020202020204" pitchFamily="34" charset="0"/>
              <a:buChar char="•"/>
            </a:pPr>
            <a:r>
              <a:rPr lang="en-US" sz="1400" b="0" i="0" u="none" strike="noStrike" dirty="0">
                <a:solidFill>
                  <a:srgbClr val="000000"/>
                </a:solidFill>
                <a:effectLst/>
                <a:latin typeface="Times New Roman" panose="02020603050405020304" pitchFamily="18" charset="0"/>
              </a:rPr>
              <a:t>Louisiana again is an state with potential for opening a new store.</a:t>
            </a:r>
          </a:p>
          <a:p>
            <a:pPr fontAlgn="base">
              <a:spcBef>
                <a:spcPts val="0"/>
              </a:spcBef>
              <a:spcAft>
                <a:spcPts val="0"/>
              </a:spcAft>
              <a:buClr>
                <a:schemeClr val="tx1"/>
              </a:buClr>
              <a:buFont typeface="Arial" panose="020B0604020202020204" pitchFamily="34" charset="0"/>
              <a:buChar char="•"/>
            </a:pPr>
            <a:endParaRPr lang="en-US" sz="1400" dirty="0">
              <a:solidFill>
                <a:srgbClr val="000000"/>
              </a:solidFill>
              <a:latin typeface="Times New Roman" panose="02020603050405020304" pitchFamily="18" charset="0"/>
            </a:endParaRPr>
          </a:p>
          <a:p>
            <a:pPr fontAlgn="base">
              <a:spcBef>
                <a:spcPts val="0"/>
              </a:spcBef>
              <a:spcAft>
                <a:spcPts val="0"/>
              </a:spcAft>
              <a:buClr>
                <a:schemeClr val="tx1"/>
              </a:buClr>
              <a:buFont typeface="Arial" panose="020B0604020202020204" pitchFamily="34" charset="0"/>
              <a:buChar char="•"/>
            </a:pPr>
            <a:r>
              <a:rPr lang="en-US" sz="1400" b="0" i="0" u="none" strike="noStrike" dirty="0">
                <a:solidFill>
                  <a:srgbClr val="000000"/>
                </a:solidFill>
                <a:effectLst/>
                <a:latin typeface="Times New Roman" panose="02020603050405020304" pitchFamily="18" charset="0"/>
              </a:rPr>
              <a:t>For the states like Florida, Virginia, Ohio, Pennsylvania where At Home stores are in considerable distance with Walmart, the business can think of introducing low cost, variety home décor products than Walmart. </a:t>
            </a:r>
          </a:p>
          <a:p>
            <a:pPr fontAlgn="base">
              <a:spcBef>
                <a:spcPts val="0"/>
              </a:spcBef>
              <a:spcAft>
                <a:spcPts val="0"/>
              </a:spcAft>
              <a:buClr>
                <a:schemeClr val="tx1"/>
              </a:buClr>
              <a:buFont typeface="Arial" panose="020B0604020202020204" pitchFamily="34" charset="0"/>
              <a:buChar char="•"/>
            </a:pPr>
            <a:endParaRPr lang="en-US" sz="1400" dirty="0">
              <a:solidFill>
                <a:srgbClr val="000000"/>
              </a:solidFill>
              <a:latin typeface="Times New Roman" panose="02020603050405020304" pitchFamily="18" charset="0"/>
            </a:endParaRPr>
          </a:p>
          <a:p>
            <a:pPr fontAlgn="base">
              <a:spcBef>
                <a:spcPts val="0"/>
              </a:spcBef>
              <a:spcAft>
                <a:spcPts val="0"/>
              </a:spcAft>
              <a:buClr>
                <a:schemeClr val="tx1"/>
              </a:buClr>
              <a:buFont typeface="Arial" panose="020B0604020202020204" pitchFamily="34" charset="0"/>
              <a:buChar char="•"/>
            </a:pPr>
            <a:r>
              <a:rPr lang="en-US" sz="1400" b="0" i="0" u="none" strike="noStrike" dirty="0">
                <a:solidFill>
                  <a:srgbClr val="000000"/>
                </a:solidFill>
                <a:effectLst/>
                <a:latin typeface="Times New Roman" panose="02020603050405020304" pitchFamily="18" charset="0"/>
              </a:rPr>
              <a:t>For New York, business can have more office décor products or customized products to suit the corporate lifestyle. </a:t>
            </a:r>
          </a:p>
          <a:p>
            <a:pPr algn="just">
              <a:lnSpc>
                <a:spcPct val="100000"/>
              </a:lnSpc>
              <a:buClr>
                <a:schemeClr val="tx1"/>
              </a:buClr>
              <a:buFont typeface="Arial" panose="020B0604020202020204" pitchFamily="34" charset="0"/>
              <a:buChar char="•"/>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195662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C1D2B5E-02CC-4676-97BB-BF3C96AF76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4950" y="914400"/>
            <a:ext cx="8327300" cy="453989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54" name="Content Placeholder 2">
            <a:extLst>
              <a:ext uri="{FF2B5EF4-FFF2-40B4-BE49-F238E27FC236}">
                <a16:creationId xmlns:a16="http://schemas.microsoft.com/office/drawing/2014/main" id="{9F285C8A-FE44-4855-A95A-97BD6C9ECA95}"/>
              </a:ext>
            </a:extLst>
          </p:cNvPr>
          <p:cNvGraphicFramePr/>
          <p:nvPr>
            <p:extLst>
              <p:ext uri="{D42A27DB-BD31-4B8C-83A1-F6EECF244321}">
                <p14:modId xmlns:p14="http://schemas.microsoft.com/office/powerpoint/2010/main" val="2360819765"/>
              </p:ext>
            </p:extLst>
          </p:nvPr>
        </p:nvGraphicFramePr>
        <p:xfrm>
          <a:off x="369086" y="193429"/>
          <a:ext cx="3218176" cy="60432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483379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31B5BBAC-F87C-4272-B919-7D28B4A21C9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2731" y="521207"/>
            <a:ext cx="11094837" cy="5815583"/>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17EF5187-77DF-4779-A8F8-62A991E4BD9D}"/>
              </a:ext>
            </a:extLst>
          </p:cNvPr>
          <p:cNvSpPr txBox="1">
            <a:spLocks/>
          </p:cNvSpPr>
          <p:nvPr/>
        </p:nvSpPr>
        <p:spPr>
          <a:xfrm>
            <a:off x="10193215" y="1398445"/>
            <a:ext cx="1312986" cy="4609631"/>
          </a:xfrm>
          <a:prstGeom prst="rect">
            <a:avLst/>
          </a:prstGeom>
        </p:spPr>
        <p:txBody>
          <a:bodyPr>
            <a:noAutofit/>
          </a:bodyPr>
          <a:lst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rtl="0" fontAlgn="base">
              <a:spcBef>
                <a:spcPts val="0"/>
              </a:spcBef>
              <a:spcAft>
                <a:spcPts val="0"/>
              </a:spcAft>
              <a:buClr>
                <a:schemeClr val="tx1"/>
              </a:buClr>
              <a:buFont typeface="Arial" panose="020B0604020202020204" pitchFamily="34" charset="0"/>
              <a:buChar char="•"/>
            </a:pPr>
            <a:r>
              <a:rPr lang="en-US" sz="1200" b="0" i="0" u="none" strike="noStrike" dirty="0">
                <a:solidFill>
                  <a:srgbClr val="000000"/>
                </a:solidFill>
                <a:effectLst/>
                <a:latin typeface="Calibri" panose="020F0502020204030204" pitchFamily="34" charset="0"/>
                <a:cs typeface="Calibri" panose="020F0502020204030204" pitchFamily="34" charset="0"/>
              </a:rPr>
              <a:t> More than 90% of housing units are occupied.</a:t>
            </a:r>
            <a:endParaRPr lang="en-US" sz="1200" i="0" u="none" strike="noStrike" dirty="0">
              <a:solidFill>
                <a:srgbClr val="000000"/>
              </a:solidFill>
              <a:latin typeface="Calibri" panose="020F0502020204030204" pitchFamily="34" charset="0"/>
              <a:cs typeface="Calibri" panose="020F0502020204030204" pitchFamily="34" charset="0"/>
            </a:endParaRPr>
          </a:p>
          <a:p>
            <a:pPr rtl="0" fontAlgn="base">
              <a:spcBef>
                <a:spcPts val="0"/>
              </a:spcBef>
              <a:spcAft>
                <a:spcPts val="0"/>
              </a:spcAft>
              <a:buClr>
                <a:schemeClr val="tx1"/>
              </a:buClr>
              <a:buFont typeface="Arial" panose="020B0604020202020204" pitchFamily="34" charset="0"/>
              <a:buChar char="•"/>
            </a:pPr>
            <a:endParaRPr lang="en-US" sz="1200" b="0" dirty="0">
              <a:solidFill>
                <a:srgbClr val="000000"/>
              </a:solidFill>
              <a:effectLst/>
              <a:latin typeface="Calibri" panose="020F0502020204030204" pitchFamily="34" charset="0"/>
              <a:cs typeface="Calibri" panose="020F0502020204030204" pitchFamily="34" charset="0"/>
            </a:endParaRPr>
          </a:p>
          <a:p>
            <a:pPr rtl="0" fontAlgn="base">
              <a:spcBef>
                <a:spcPts val="0"/>
              </a:spcBef>
              <a:spcAft>
                <a:spcPts val="0"/>
              </a:spcAft>
              <a:buClr>
                <a:schemeClr val="tx1"/>
              </a:buClr>
              <a:buFont typeface="Arial" panose="020B0604020202020204" pitchFamily="34" charset="0"/>
              <a:buChar char="•"/>
            </a:pPr>
            <a:r>
              <a:rPr lang="en-US" sz="1200" b="0" i="0" u="none" strike="noStrike" dirty="0">
                <a:solidFill>
                  <a:srgbClr val="000000"/>
                </a:solidFill>
                <a:effectLst/>
                <a:latin typeface="Calibri" panose="020F0502020204030204" pitchFamily="34" charset="0"/>
                <a:cs typeface="Calibri" panose="020F0502020204030204" pitchFamily="34" charset="0"/>
              </a:rPr>
              <a:t>Study shows more people moved into the houses than before. </a:t>
            </a:r>
          </a:p>
          <a:p>
            <a:pPr rtl="0" fontAlgn="base">
              <a:spcBef>
                <a:spcPts val="0"/>
              </a:spcBef>
              <a:spcAft>
                <a:spcPts val="0"/>
              </a:spcAft>
              <a:buClr>
                <a:schemeClr val="tx1"/>
              </a:buClr>
              <a:buFont typeface="Arial" panose="020B0604020202020204" pitchFamily="34" charset="0"/>
              <a:buChar char="•"/>
            </a:pPr>
            <a:endParaRPr lang="en-US" sz="1200" dirty="0">
              <a:solidFill>
                <a:srgbClr val="000000"/>
              </a:solidFill>
              <a:latin typeface="Calibri" panose="020F0502020204030204" pitchFamily="34" charset="0"/>
              <a:cs typeface="Calibri" panose="020F0502020204030204" pitchFamily="34" charset="0"/>
            </a:endParaRPr>
          </a:p>
          <a:p>
            <a:pPr rtl="0" fontAlgn="base">
              <a:spcBef>
                <a:spcPts val="0"/>
              </a:spcBef>
              <a:spcAft>
                <a:spcPts val="0"/>
              </a:spcAft>
              <a:buClr>
                <a:schemeClr val="tx1"/>
              </a:buClr>
              <a:buFont typeface="Arial" panose="020B0604020202020204" pitchFamily="34" charset="0"/>
              <a:buChar char="•"/>
            </a:pPr>
            <a:r>
              <a:rPr lang="en-US" sz="1200" b="0" i="0" u="none" strike="noStrike" dirty="0">
                <a:solidFill>
                  <a:srgbClr val="000000"/>
                </a:solidFill>
                <a:effectLst/>
                <a:latin typeface="Calibri" panose="020F0502020204030204" pitchFamily="34" charset="0"/>
                <a:cs typeface="Calibri" panose="020F0502020204030204" pitchFamily="34" charset="0"/>
              </a:rPr>
              <a:t>States with less income but majority of units occupied can adopt strategies to introduce low-costs, budget products.</a:t>
            </a:r>
          </a:p>
          <a:p>
            <a:pPr fontAlgn="base">
              <a:spcBef>
                <a:spcPts val="0"/>
              </a:spcBef>
              <a:spcAft>
                <a:spcPts val="0"/>
              </a:spcAft>
              <a:buClr>
                <a:schemeClr val="tx1"/>
              </a:buClr>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26508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E2F43-956A-46B1-AD83-4E27C17C82EB}"/>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Introduction</a:t>
            </a:r>
          </a:p>
        </p:txBody>
      </p:sp>
      <p:sp>
        <p:nvSpPr>
          <p:cNvPr id="3" name="Content Placeholder 2">
            <a:extLst>
              <a:ext uri="{FF2B5EF4-FFF2-40B4-BE49-F238E27FC236}">
                <a16:creationId xmlns:a16="http://schemas.microsoft.com/office/drawing/2014/main" id="{AA4DE8CA-6D16-4F3A-BF7C-21C20E645B40}"/>
              </a:ext>
            </a:extLst>
          </p:cNvPr>
          <p:cNvSpPr>
            <a:spLocks noGrp="1"/>
          </p:cNvSpPr>
          <p:nvPr>
            <p:ph idx="1"/>
          </p:nvPr>
        </p:nvSpPr>
        <p:spPr>
          <a:xfrm>
            <a:off x="1097280" y="2108201"/>
            <a:ext cx="10058400" cy="1450757"/>
          </a:xfrm>
        </p:spPr>
        <p:txBody>
          <a:bodyPr/>
          <a:lstStyle/>
          <a:p>
            <a:pPr>
              <a:buClr>
                <a:schemeClr val="tx1"/>
              </a:buClr>
              <a:buFont typeface="Arial" panose="020B0604020202020204" pitchFamily="34" charset="0"/>
              <a:buChar char="•"/>
            </a:pPr>
            <a:r>
              <a:rPr lang="en-US" sz="1800" dirty="0">
                <a:solidFill>
                  <a:srgbClr val="000000"/>
                </a:solidFill>
                <a:latin typeface="Calibri" panose="020F0502020204030204" pitchFamily="34" charset="0"/>
                <a:cs typeface="Calibri" panose="020F0502020204030204" pitchFamily="34" charset="0"/>
              </a:rPr>
              <a:t>   </a:t>
            </a:r>
            <a:r>
              <a:rPr lang="en-US" sz="1800" b="0" i="0" dirty="0">
                <a:solidFill>
                  <a:srgbClr val="000000"/>
                </a:solidFill>
                <a:effectLst/>
                <a:latin typeface="Calibri" panose="020F0502020204030204" pitchFamily="34" charset="0"/>
                <a:cs typeface="Calibri" panose="020F0502020204030204" pitchFamily="34" charset="0"/>
              </a:rPr>
              <a:t>At Home – A Retail Superstore Chain</a:t>
            </a:r>
          </a:p>
          <a:p>
            <a:pPr>
              <a:buClr>
                <a:schemeClr val="tx1"/>
              </a:buClr>
              <a:buFont typeface="Arial" panose="020B0604020202020204" pitchFamily="34" charset="0"/>
              <a:buChar char="•"/>
            </a:pPr>
            <a:r>
              <a:rPr lang="en-US" sz="1800" b="0" i="0" dirty="0">
                <a:solidFill>
                  <a:srgbClr val="000000"/>
                </a:solidFill>
                <a:effectLst/>
                <a:latin typeface="Calibri" panose="020F0502020204030204" pitchFamily="34" charset="0"/>
                <a:cs typeface="Calibri" panose="020F0502020204030204" pitchFamily="34" charset="0"/>
              </a:rPr>
              <a:t>   More than 225 stores covering 40 states across</a:t>
            </a:r>
          </a:p>
          <a:p>
            <a:pPr>
              <a:buClr>
                <a:schemeClr val="tx1"/>
              </a:buClr>
              <a:buFont typeface="Arial" panose="020B0604020202020204" pitchFamily="34" charset="0"/>
              <a:buChar char="•"/>
            </a:pPr>
            <a:r>
              <a:rPr lang="en-US" sz="1800" dirty="0">
                <a:solidFill>
                  <a:srgbClr val="000000"/>
                </a:solidFill>
                <a:latin typeface="Calibri" panose="020F0502020204030204" pitchFamily="34" charset="0"/>
                <a:cs typeface="Calibri" panose="020F0502020204030204" pitchFamily="34" charset="0"/>
              </a:rPr>
              <a:t>   F</a:t>
            </a:r>
            <a:r>
              <a:rPr lang="en-US" sz="1800" b="0" i="0" dirty="0">
                <a:solidFill>
                  <a:srgbClr val="000000"/>
                </a:solidFill>
                <a:effectLst/>
                <a:latin typeface="Calibri" panose="020F0502020204030204" pitchFamily="34" charset="0"/>
                <a:cs typeface="Calibri" panose="020F0502020204030204" pitchFamily="34" charset="0"/>
              </a:rPr>
              <a:t>ull spectrum of home décor styles ranging from traditional to country, vintage and modern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B19133A1-6018-47AE-B427-ECE099DED1CC}"/>
              </a:ext>
            </a:extLst>
          </p:cNvPr>
          <p:cNvPicPr>
            <a:picLocks noChangeAspect="1"/>
          </p:cNvPicPr>
          <p:nvPr/>
        </p:nvPicPr>
        <p:blipFill>
          <a:blip r:embed="rId2"/>
          <a:stretch>
            <a:fillRect/>
          </a:stretch>
        </p:blipFill>
        <p:spPr>
          <a:xfrm>
            <a:off x="1319180" y="3715717"/>
            <a:ext cx="7951078" cy="1151670"/>
          </a:xfrm>
          <a:prstGeom prst="rect">
            <a:avLst/>
          </a:prstGeom>
        </p:spPr>
      </p:pic>
    </p:spTree>
    <p:extLst>
      <p:ext uri="{BB962C8B-B14F-4D97-AF65-F5344CB8AC3E}">
        <p14:creationId xmlns:p14="http://schemas.microsoft.com/office/powerpoint/2010/main" val="21903055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4C5E083D-2355-4C80-9212-3EE0300233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778" y="619656"/>
            <a:ext cx="10991791" cy="56653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B42D1AE-8339-48B3-818C-8D19FBF8497E}"/>
              </a:ext>
            </a:extLst>
          </p:cNvPr>
          <p:cNvSpPr txBox="1"/>
          <p:nvPr/>
        </p:nvSpPr>
        <p:spPr>
          <a:xfrm>
            <a:off x="10175632" y="1518715"/>
            <a:ext cx="1390590" cy="4455066"/>
          </a:xfrm>
          <a:prstGeom prst="rect">
            <a:avLst/>
          </a:prstGeom>
          <a:noFill/>
        </p:spPr>
        <p:txBody>
          <a:bodyPr wrap="square">
            <a:spAutoFit/>
          </a:bodyPr>
          <a:lstStyle/>
          <a:p>
            <a:pPr rtl="0" fontAlgn="base">
              <a:spcBef>
                <a:spcPts val="0"/>
              </a:spcBef>
              <a:spcAft>
                <a:spcPts val="0"/>
              </a:spcAft>
              <a:buFont typeface="Arial" panose="020B0604020202020204" pitchFamily="34" charset="0"/>
              <a:buChar char="•"/>
            </a:pPr>
            <a:r>
              <a:rPr lang="en-US" sz="1050" b="0" i="0" u="none" strike="noStrike" dirty="0">
                <a:solidFill>
                  <a:srgbClr val="000000"/>
                </a:solidFill>
                <a:effectLst/>
                <a:latin typeface="Calibri" panose="020F0502020204030204" pitchFamily="34" charset="0"/>
                <a:cs typeface="Calibri" panose="020F0502020204030204" pitchFamily="34" charset="0"/>
              </a:rPr>
              <a:t>  Texas has highest number of Hispanic/Lationo as well as Asian population</a:t>
            </a:r>
            <a:r>
              <a:rPr lang="en-US" sz="1050" dirty="0">
                <a:solidFill>
                  <a:srgbClr val="000000"/>
                </a:solidFill>
                <a:latin typeface="Calibri" panose="020F0502020204030204" pitchFamily="34" charset="0"/>
                <a:cs typeface="Calibri" panose="020F0502020204030204" pitchFamily="34" charset="0"/>
              </a:rPr>
              <a:t>. </a:t>
            </a:r>
          </a:p>
          <a:p>
            <a:pPr rtl="0" fontAlgn="base">
              <a:spcBef>
                <a:spcPts val="0"/>
              </a:spcBef>
              <a:spcAft>
                <a:spcPts val="0"/>
              </a:spcAft>
              <a:buFont typeface="Arial" panose="020B0604020202020204" pitchFamily="34" charset="0"/>
              <a:buChar char="•"/>
            </a:pPr>
            <a:endParaRPr lang="en-US" sz="1050" b="0" i="0" u="none" strike="noStrike" dirty="0">
              <a:solidFill>
                <a:srgbClr val="000000"/>
              </a:solidFill>
              <a:effectLst/>
              <a:latin typeface="Calibri" panose="020F0502020204030204" pitchFamily="34" charset="0"/>
              <a:cs typeface="Calibri" panose="020F0502020204030204" pitchFamily="34" charset="0"/>
            </a:endParaRPr>
          </a:p>
          <a:p>
            <a:pPr rtl="0" fontAlgn="base">
              <a:spcBef>
                <a:spcPts val="0"/>
              </a:spcBef>
              <a:spcAft>
                <a:spcPts val="0"/>
              </a:spcAft>
              <a:buFont typeface="Arial" panose="020B0604020202020204" pitchFamily="34" charset="0"/>
              <a:buChar char="•"/>
            </a:pPr>
            <a:r>
              <a:rPr lang="en-US" sz="1050" b="0" i="0" u="none" strike="noStrike" dirty="0">
                <a:solidFill>
                  <a:srgbClr val="000000"/>
                </a:solidFill>
                <a:effectLst/>
                <a:latin typeface="Calibri" panose="020F0502020204030204" pitchFamily="34" charset="0"/>
                <a:cs typeface="Calibri" panose="020F0502020204030204" pitchFamily="34" charset="0"/>
              </a:rPr>
              <a:t>  Recent study shows these races will gradually increase over the years. </a:t>
            </a:r>
          </a:p>
          <a:p>
            <a:pPr rtl="0" fontAlgn="base">
              <a:spcBef>
                <a:spcPts val="0"/>
              </a:spcBef>
              <a:spcAft>
                <a:spcPts val="0"/>
              </a:spcAft>
            </a:pPr>
            <a:endParaRPr lang="en-US" sz="1050" b="0" i="0" u="none" strike="noStrike" dirty="0">
              <a:solidFill>
                <a:srgbClr val="000000"/>
              </a:solidFill>
              <a:effectLst/>
              <a:latin typeface="Calibri" panose="020F0502020204030204" pitchFamily="34" charset="0"/>
              <a:cs typeface="Calibri" panose="020F0502020204030204" pitchFamily="34" charset="0"/>
            </a:endParaRPr>
          </a:p>
          <a:p>
            <a:pPr rtl="0" fontAlgn="base">
              <a:spcBef>
                <a:spcPts val="0"/>
              </a:spcBef>
              <a:spcAft>
                <a:spcPts val="0"/>
              </a:spcAft>
              <a:buFont typeface="Arial" panose="020B0604020202020204" pitchFamily="34" charset="0"/>
              <a:buChar char="•"/>
            </a:pPr>
            <a:r>
              <a:rPr lang="en-US" sz="1050" b="0" i="0" u="none" strike="noStrike" dirty="0">
                <a:solidFill>
                  <a:srgbClr val="000000"/>
                </a:solidFill>
                <a:effectLst/>
                <a:latin typeface="Calibri" panose="020F0502020204030204" pitchFamily="34" charset="0"/>
                <a:cs typeface="Calibri" panose="020F0502020204030204" pitchFamily="34" charset="0"/>
              </a:rPr>
              <a:t>  AZ, GA, FL has more Hispanic/Latino concentration.</a:t>
            </a:r>
          </a:p>
          <a:p>
            <a:pPr rtl="0" fontAlgn="base">
              <a:spcBef>
                <a:spcPts val="0"/>
              </a:spcBef>
              <a:spcAft>
                <a:spcPts val="0"/>
              </a:spcAft>
              <a:buFont typeface="Arial" panose="020B0604020202020204" pitchFamily="34" charset="0"/>
              <a:buChar char="•"/>
            </a:pPr>
            <a:endParaRPr lang="en-US" sz="1050" dirty="0">
              <a:solidFill>
                <a:srgbClr val="000000"/>
              </a:solidFill>
              <a:latin typeface="Calibri" panose="020F0502020204030204" pitchFamily="34" charset="0"/>
              <a:cs typeface="Calibri" panose="020F0502020204030204" pitchFamily="34" charset="0"/>
            </a:endParaRPr>
          </a:p>
          <a:p>
            <a:pPr rtl="0" fontAlgn="base">
              <a:spcBef>
                <a:spcPts val="0"/>
              </a:spcBef>
              <a:spcAft>
                <a:spcPts val="0"/>
              </a:spcAft>
              <a:buFont typeface="Arial" panose="020B0604020202020204" pitchFamily="34" charset="0"/>
              <a:buChar char="•"/>
            </a:pPr>
            <a:r>
              <a:rPr lang="en-US" sz="1050" b="0" i="0" u="none" strike="noStrike" dirty="0">
                <a:solidFill>
                  <a:srgbClr val="000000"/>
                </a:solidFill>
                <a:effectLst/>
                <a:latin typeface="Calibri" panose="020F0502020204030204" pitchFamily="34" charset="0"/>
                <a:cs typeface="Calibri" panose="020F0502020204030204" pitchFamily="34" charset="0"/>
              </a:rPr>
              <a:t>  States like New York (NY), Pennsylvania (PA), Virginia (VA) and Tennessee (TN), Maryland (MD) have more Asian concentration and thus AHG  in those clusters can think of working on the line of products that matches Asian taste.</a:t>
            </a:r>
          </a:p>
        </p:txBody>
      </p:sp>
    </p:spTree>
    <p:extLst>
      <p:ext uri="{BB962C8B-B14F-4D97-AF65-F5344CB8AC3E}">
        <p14:creationId xmlns:p14="http://schemas.microsoft.com/office/powerpoint/2010/main" val="35423693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A492222B-9626-4D66-885B-65EDDD67CE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732" y="521209"/>
            <a:ext cx="11059668" cy="5815584"/>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17EF5187-77DF-4779-A8F8-62A991E4BD9D}"/>
              </a:ext>
            </a:extLst>
          </p:cNvPr>
          <p:cNvSpPr txBox="1">
            <a:spLocks/>
          </p:cNvSpPr>
          <p:nvPr/>
        </p:nvSpPr>
        <p:spPr>
          <a:xfrm>
            <a:off x="10119946" y="1398445"/>
            <a:ext cx="1386255" cy="4609631"/>
          </a:xfrm>
          <a:prstGeom prst="rect">
            <a:avLst/>
          </a:prstGeom>
        </p:spPr>
        <p:txBody>
          <a:bodyPr>
            <a:noAutofit/>
          </a:bodyPr>
          <a:lst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rtl="0" fontAlgn="base">
              <a:spcBef>
                <a:spcPts val="0"/>
              </a:spcBef>
              <a:spcAft>
                <a:spcPts val="0"/>
              </a:spcAft>
              <a:buClr>
                <a:schemeClr val="tx1"/>
              </a:buClr>
              <a:buFont typeface="Arial" panose="020B0604020202020204" pitchFamily="34" charset="0"/>
              <a:buChar char="•"/>
            </a:pPr>
            <a:r>
              <a:rPr lang="en-US" sz="1100" b="0" i="0" u="none" strike="noStrike" dirty="0">
                <a:solidFill>
                  <a:srgbClr val="000000"/>
                </a:solidFill>
                <a:effectLst/>
                <a:latin typeface="Arial" panose="020B0604020202020204" pitchFamily="34" charset="0"/>
              </a:rPr>
              <a:t> Texas, Georgia, Michigan, Tennessee, Virginia, Pennsylvania have generated equal number of sales w.r.t to the population 2020.  </a:t>
            </a:r>
          </a:p>
          <a:p>
            <a:pPr rtl="0" fontAlgn="base">
              <a:spcBef>
                <a:spcPts val="0"/>
              </a:spcBef>
              <a:spcAft>
                <a:spcPts val="0"/>
              </a:spcAft>
              <a:buClr>
                <a:schemeClr val="tx1"/>
              </a:buClr>
              <a:buFont typeface="Arial" panose="020B0604020202020204" pitchFamily="34" charset="0"/>
              <a:buChar char="•"/>
            </a:pPr>
            <a:endParaRPr lang="en-US" sz="1100" dirty="0">
              <a:solidFill>
                <a:srgbClr val="000000"/>
              </a:solidFill>
              <a:latin typeface="Arial" panose="020B0604020202020204" pitchFamily="34" charset="0"/>
            </a:endParaRPr>
          </a:p>
          <a:p>
            <a:pPr rtl="0" fontAlgn="base">
              <a:spcBef>
                <a:spcPts val="0"/>
              </a:spcBef>
              <a:spcAft>
                <a:spcPts val="0"/>
              </a:spcAft>
              <a:buClr>
                <a:schemeClr val="tx1"/>
              </a:buClr>
              <a:buFont typeface="Arial" panose="020B0604020202020204" pitchFamily="34" charset="0"/>
              <a:buChar char="•"/>
            </a:pPr>
            <a:r>
              <a:rPr lang="en-US" sz="1100" b="0" i="0" u="none" strike="noStrike" dirty="0">
                <a:solidFill>
                  <a:srgbClr val="000000"/>
                </a:solidFill>
                <a:effectLst/>
                <a:latin typeface="Arial" panose="020B0604020202020204" pitchFamily="34" charset="0"/>
              </a:rPr>
              <a:t>Ohio, Oklahoma has biggest scope to open a new store where sales generated &gt; population. </a:t>
            </a:r>
          </a:p>
          <a:p>
            <a:pPr rtl="0" fontAlgn="base">
              <a:spcBef>
                <a:spcPts val="0"/>
              </a:spcBef>
              <a:spcAft>
                <a:spcPts val="0"/>
              </a:spcAft>
              <a:buClr>
                <a:schemeClr val="tx1"/>
              </a:buClr>
              <a:buFont typeface="Arial" panose="020B0604020202020204" pitchFamily="34" charset="0"/>
              <a:buChar char="•"/>
            </a:pPr>
            <a:endParaRPr lang="en-US" sz="9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410221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 name="Straight Connector 8">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768E75-552E-4AF3-B77E-1A13135213D2}"/>
              </a:ext>
            </a:extLst>
          </p:cNvPr>
          <p:cNvSpPr>
            <a:spLocks noGrp="1"/>
          </p:cNvSpPr>
          <p:nvPr>
            <p:ph type="title"/>
          </p:nvPr>
        </p:nvSpPr>
        <p:spPr>
          <a:xfrm>
            <a:off x="5220928" y="965200"/>
            <a:ext cx="5999002" cy="4927600"/>
          </a:xfrm>
        </p:spPr>
        <p:txBody>
          <a:bodyPr vert="horz" lIns="91440" tIns="45720" rIns="91440" bIns="45720" rtlCol="0" anchor="ctr">
            <a:normAutofit/>
          </a:bodyPr>
          <a:lstStyle/>
          <a:p>
            <a:r>
              <a:rPr lang="en-US" sz="6800" dirty="0">
                <a:solidFill>
                  <a:schemeClr val="tx2"/>
                </a:solidFill>
                <a:latin typeface="Calibri" panose="020F0502020204030204" pitchFamily="34" charset="0"/>
                <a:cs typeface="Calibri" panose="020F0502020204030204" pitchFamily="34" charset="0"/>
              </a:rPr>
              <a:t>Strategy Analysis</a:t>
            </a:r>
          </a:p>
        </p:txBody>
      </p:sp>
      <p:sp>
        <p:nvSpPr>
          <p:cNvPr id="13" name="Rectangle 12">
            <a:extLst>
              <a:ext uri="{FF2B5EF4-FFF2-40B4-BE49-F238E27FC236}">
                <a16:creationId xmlns:a16="http://schemas.microsoft.com/office/drawing/2014/main" id="{0EEF5601-A8BC-411D-AA64-3E79320BA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58473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01F84CF8-2331-415C-BB60-2C921D641A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19126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3" name="Straight Connector 7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75" name="Rectangle 74">
            <a:extLst>
              <a:ext uri="{FF2B5EF4-FFF2-40B4-BE49-F238E27FC236}">
                <a16:creationId xmlns:a16="http://schemas.microsoft.com/office/drawing/2014/main" id="{4C869C3B-5565-4AAC-86A8-9EB0AB1C6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A53C8E-F890-480E-A5B5-C10D8F8ADE49}"/>
              </a:ext>
            </a:extLst>
          </p:cNvPr>
          <p:cNvSpPr>
            <a:spLocks noGrp="1"/>
          </p:cNvSpPr>
          <p:nvPr>
            <p:ph type="title"/>
          </p:nvPr>
        </p:nvSpPr>
        <p:spPr>
          <a:xfrm>
            <a:off x="638423" y="4662985"/>
            <a:ext cx="10909073" cy="591801"/>
          </a:xfrm>
        </p:spPr>
        <p:txBody>
          <a:bodyPr vert="horz" lIns="91440" tIns="45720" rIns="91440" bIns="45720" rtlCol="0" anchor="b">
            <a:normAutofit/>
          </a:bodyPr>
          <a:lstStyle/>
          <a:p>
            <a:pPr algn="ctr"/>
            <a:r>
              <a:rPr lang="en-US" sz="3600" dirty="0">
                <a:solidFill>
                  <a:schemeClr val="tx1">
                    <a:lumMod val="85000"/>
                    <a:lumOff val="15000"/>
                  </a:schemeClr>
                </a:solidFill>
                <a:latin typeface="Calibri" panose="020F0502020204030204" pitchFamily="34" charset="0"/>
                <a:cs typeface="Calibri" panose="020F0502020204030204" pitchFamily="34" charset="0"/>
              </a:rPr>
              <a:t>Current Strategy</a:t>
            </a:r>
          </a:p>
        </p:txBody>
      </p:sp>
      <p:pic>
        <p:nvPicPr>
          <p:cNvPr id="1026" name="Picture 2">
            <a:extLst>
              <a:ext uri="{FF2B5EF4-FFF2-40B4-BE49-F238E27FC236}">
                <a16:creationId xmlns:a16="http://schemas.microsoft.com/office/drawing/2014/main" id="{B2382603-0EC4-4B02-9EE1-AA720F26399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936160" y="417672"/>
            <a:ext cx="6313597" cy="4151191"/>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a:extLst>
              <a:ext uri="{FF2B5EF4-FFF2-40B4-BE49-F238E27FC236}">
                <a16:creationId xmlns:a16="http://schemas.microsoft.com/office/drawing/2014/main" id="{F41136EC-EC34-4D08-B5AB-8CE5870B1C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52600" y="5415653"/>
            <a:ext cx="86868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9995470A-422C-4D09-B47E-C2E326495B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089599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5">
            <a:extLst>
              <a:ext uri="{FF2B5EF4-FFF2-40B4-BE49-F238E27FC236}">
                <a16:creationId xmlns:a16="http://schemas.microsoft.com/office/drawing/2014/main" id="{C8FFCE3B-C0E7-44D2-91A6-E55CC4B0CDF3}"/>
              </a:ext>
            </a:extLst>
          </p:cNvPr>
          <p:cNvSpPr>
            <a:spLocks noGrp="1"/>
          </p:cNvSpPr>
          <p:nvPr>
            <p:ph type="title"/>
          </p:nvPr>
        </p:nvSpPr>
        <p:spPr>
          <a:xfrm>
            <a:off x="643467" y="516835"/>
            <a:ext cx="3448259" cy="1666501"/>
          </a:xfrm>
        </p:spPr>
        <p:txBody>
          <a:bodyPr vert="horz" lIns="91440" tIns="45720" rIns="91440" bIns="45720" rtlCol="0" anchor="b">
            <a:normAutofit/>
          </a:bodyPr>
          <a:lstStyle/>
          <a:p>
            <a:r>
              <a:rPr lang="en-US" sz="4000" dirty="0">
                <a:solidFill>
                  <a:srgbClr val="FFFFFF"/>
                </a:solidFill>
                <a:latin typeface="Calibri" panose="020F0502020204030204" pitchFamily="34" charset="0"/>
                <a:cs typeface="Calibri" panose="020F0502020204030204" pitchFamily="34" charset="0"/>
              </a:rPr>
              <a:t>The forms of Trade</a:t>
            </a:r>
          </a:p>
        </p:txBody>
      </p:sp>
      <p:cxnSp>
        <p:nvCxnSpPr>
          <p:cNvPr id="21" name="Straight Connector 20">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400CFCC4-E58F-4BDE-8887-57CC6F907D31}"/>
              </a:ext>
            </a:extLst>
          </p:cNvPr>
          <p:cNvSpPr>
            <a:spLocks noGrp="1"/>
          </p:cNvSpPr>
          <p:nvPr>
            <p:ph sz="half" idx="1"/>
          </p:nvPr>
        </p:nvSpPr>
        <p:spPr>
          <a:xfrm>
            <a:off x="643467" y="2546224"/>
            <a:ext cx="3448259" cy="3342747"/>
          </a:xfrm>
        </p:spPr>
        <p:txBody>
          <a:bodyPr vert="horz" lIns="0" tIns="45720" rIns="0" bIns="45720" rtlCol="0">
            <a:normAutofit/>
          </a:bodyPr>
          <a:lstStyle/>
          <a:p>
            <a:pPr marL="480060" indent="-342900">
              <a:lnSpc>
                <a:spcPct val="100000"/>
              </a:lnSpc>
              <a:spcBef>
                <a:spcPts val="0"/>
              </a:spcBef>
              <a:spcAft>
                <a:spcPts val="0"/>
              </a:spcAft>
              <a:buClr>
                <a:schemeClr val="tx1"/>
              </a:buClr>
              <a:buFont typeface="+mj-lt"/>
              <a:buAutoNum type="arabicPeriod"/>
            </a:pPr>
            <a:r>
              <a:rPr lang="en-US" sz="1800" dirty="0">
                <a:solidFill>
                  <a:srgbClr val="FFFFFF"/>
                </a:solidFill>
                <a:latin typeface="Calibri" panose="020F0502020204030204" pitchFamily="34" charset="0"/>
                <a:cs typeface="Calibri" panose="020F0502020204030204" pitchFamily="34" charset="0"/>
              </a:rPr>
              <a:t>The  main trade mode of At Home Group is Retail Trade</a:t>
            </a:r>
          </a:p>
          <a:p>
            <a:pPr marL="480060" indent="-342900">
              <a:lnSpc>
                <a:spcPct val="100000"/>
              </a:lnSpc>
              <a:spcBef>
                <a:spcPts val="0"/>
              </a:spcBef>
              <a:spcAft>
                <a:spcPts val="0"/>
              </a:spcAft>
              <a:buClr>
                <a:schemeClr val="tx1"/>
              </a:buClr>
              <a:buFont typeface="+mj-lt"/>
              <a:buAutoNum type="arabicPeriod"/>
            </a:pPr>
            <a:endParaRPr lang="en-US" sz="1800" dirty="0">
              <a:solidFill>
                <a:srgbClr val="FFFFFF"/>
              </a:solidFill>
              <a:latin typeface="Calibri" panose="020F0502020204030204" pitchFamily="34" charset="0"/>
              <a:cs typeface="Calibri" panose="020F0502020204030204" pitchFamily="34" charset="0"/>
            </a:endParaRPr>
          </a:p>
          <a:p>
            <a:pPr marL="480060" indent="-342900">
              <a:lnSpc>
                <a:spcPct val="100000"/>
              </a:lnSpc>
              <a:spcBef>
                <a:spcPts val="0"/>
              </a:spcBef>
              <a:spcAft>
                <a:spcPts val="0"/>
              </a:spcAft>
              <a:buClr>
                <a:schemeClr val="tx1"/>
              </a:buClr>
              <a:buFont typeface="+mj-lt"/>
              <a:buAutoNum type="arabicPeriod"/>
            </a:pPr>
            <a:r>
              <a:rPr lang="en-US" sz="1800" dirty="0">
                <a:solidFill>
                  <a:srgbClr val="FFFFFF"/>
                </a:solidFill>
                <a:latin typeface="Calibri" panose="020F0502020204030204" pitchFamily="34" charset="0"/>
                <a:cs typeface="Calibri" panose="020F0502020204030204" pitchFamily="34" charset="0"/>
              </a:rPr>
              <a:t>At Home Group's main form of trade is selling goods to consumers in small quantities for personal use, rather than for resale or commercial use.</a:t>
            </a:r>
          </a:p>
          <a:p>
            <a:pPr marL="137160" indent="0">
              <a:lnSpc>
                <a:spcPct val="100000"/>
              </a:lnSpc>
              <a:spcBef>
                <a:spcPts val="0"/>
              </a:spcBef>
              <a:spcAft>
                <a:spcPts val="0"/>
              </a:spcAft>
              <a:buClr>
                <a:schemeClr val="tx1"/>
              </a:buClr>
              <a:buNone/>
            </a:pPr>
            <a:endParaRPr lang="en-US" sz="1800" dirty="0">
              <a:solidFill>
                <a:srgbClr val="FFFFFF"/>
              </a:solidFill>
              <a:latin typeface="Calibri" panose="020F0502020204030204" pitchFamily="34" charset="0"/>
              <a:cs typeface="Calibri" panose="020F0502020204030204" pitchFamily="34" charset="0"/>
            </a:endParaRPr>
          </a:p>
          <a:p>
            <a:pPr marL="422910" indent="-285750">
              <a:lnSpc>
                <a:spcPct val="100000"/>
              </a:lnSpc>
              <a:spcBef>
                <a:spcPts val="0"/>
              </a:spcBef>
              <a:spcAft>
                <a:spcPts val="0"/>
              </a:spcAft>
              <a:buClr>
                <a:schemeClr val="tx1"/>
              </a:buClr>
              <a:buFont typeface="Calibri" panose="020F0502020204030204" pitchFamily="34" charset="0"/>
              <a:buChar char="•"/>
            </a:pPr>
            <a:endParaRPr lang="en-US" sz="1800" dirty="0">
              <a:solidFill>
                <a:srgbClr val="FFFFFF"/>
              </a:solidFill>
              <a:latin typeface="Calibri" panose="020F0502020204030204" pitchFamily="34" charset="0"/>
              <a:cs typeface="Calibri" panose="020F0502020204030204" pitchFamily="34" charset="0"/>
            </a:endParaRPr>
          </a:p>
        </p:txBody>
      </p:sp>
      <p:pic>
        <p:nvPicPr>
          <p:cNvPr id="6146" name="Picture 2">
            <a:extLst>
              <a:ext uri="{FF2B5EF4-FFF2-40B4-BE49-F238E27FC236}">
                <a16:creationId xmlns:a16="http://schemas.microsoft.com/office/drawing/2014/main" id="{5CBB74CB-722A-4A21-A7DB-E69A6D6BE5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2999" y="1300794"/>
            <a:ext cx="5791443" cy="3974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218581"/>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7" name="Straight Connector 136">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9" name="Rectangle 138">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52635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146" name="Picture 2">
            <a:extLst>
              <a:ext uri="{FF2B5EF4-FFF2-40B4-BE49-F238E27FC236}">
                <a16:creationId xmlns:a16="http://schemas.microsoft.com/office/drawing/2014/main" id="{32B080A0-0239-4DBC-9E20-01A23059336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82335" y="1334496"/>
            <a:ext cx="6275667" cy="418900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8A53C8E-F890-480E-A5B5-C10D8F8ADE49}"/>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dirty="0">
                <a:solidFill>
                  <a:srgbClr val="FFFFFF"/>
                </a:solidFill>
                <a:latin typeface="Calibri" panose="020F0502020204030204" pitchFamily="34" charset="0"/>
                <a:cs typeface="Calibri" panose="020F0502020204030204" pitchFamily="34" charset="0"/>
              </a:rPr>
              <a:t>Strategic Plan</a:t>
            </a:r>
          </a:p>
        </p:txBody>
      </p:sp>
      <p:cxnSp>
        <p:nvCxnSpPr>
          <p:cNvPr id="143" name="Straight Connector 142">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50667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0F753619-164E-4134-A11C-06FC3CEE09C5}"/>
              </a:ext>
            </a:extLst>
          </p:cNvPr>
          <p:cNvSpPr/>
          <p:nvPr/>
        </p:nvSpPr>
        <p:spPr>
          <a:xfrm>
            <a:off x="7389240" y="2384104"/>
            <a:ext cx="3665004" cy="2722244"/>
          </a:xfrm>
          <a:prstGeom prst="roundRect">
            <a:avLst/>
          </a:prstGeom>
          <a:solidFill>
            <a:srgbClr val="808080"/>
          </a:solidFill>
          <a:ln>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D8915536-21DA-4F29-A778-063568163A5C}"/>
              </a:ext>
            </a:extLst>
          </p:cNvPr>
          <p:cNvSpPr/>
          <p:nvPr/>
        </p:nvSpPr>
        <p:spPr>
          <a:xfrm>
            <a:off x="4464641" y="2349959"/>
            <a:ext cx="2606225" cy="3965693"/>
          </a:xfrm>
          <a:prstGeom prst="roundRect">
            <a:avLst/>
          </a:prstGeom>
          <a:solidFill>
            <a:srgbClr val="F8B714"/>
          </a:solidFill>
          <a:ln>
            <a:solidFill>
              <a:srgbClr val="F8B7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58F2D7D5-73A1-4D86-882F-492E925AB492}"/>
              </a:ext>
            </a:extLst>
          </p:cNvPr>
          <p:cNvSpPr/>
          <p:nvPr/>
        </p:nvSpPr>
        <p:spPr>
          <a:xfrm>
            <a:off x="1248136" y="2349959"/>
            <a:ext cx="2938389" cy="2756389"/>
          </a:xfrm>
          <a:prstGeom prst="roundRect">
            <a:avLst/>
          </a:prstGeom>
          <a:solidFill>
            <a:srgbClr val="7A369C"/>
          </a:solidFill>
          <a:ln>
            <a:solidFill>
              <a:srgbClr val="7A36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DE2F43-956A-46B1-AD83-4E27C17C82EB}"/>
              </a:ext>
            </a:extLst>
          </p:cNvPr>
          <p:cNvSpPr>
            <a:spLocks noGrp="1"/>
          </p:cNvSpPr>
          <p:nvPr>
            <p:ph type="title"/>
          </p:nvPr>
        </p:nvSpPr>
        <p:spPr>
          <a:xfrm>
            <a:off x="1097280" y="247038"/>
            <a:ext cx="10058400" cy="1450757"/>
          </a:xfrm>
        </p:spPr>
        <p:txBody>
          <a:bodyPr/>
          <a:lstStyle/>
          <a:p>
            <a:r>
              <a:rPr lang="en-US" dirty="0">
                <a:latin typeface="Calibri" panose="020F0502020204030204" pitchFamily="34" charset="0"/>
                <a:cs typeface="Calibri" panose="020F0502020204030204" pitchFamily="34" charset="0"/>
              </a:rPr>
              <a:t>Business Recommendations</a:t>
            </a:r>
          </a:p>
        </p:txBody>
      </p:sp>
      <p:sp>
        <p:nvSpPr>
          <p:cNvPr id="3" name="Content Placeholder 2">
            <a:extLst>
              <a:ext uri="{FF2B5EF4-FFF2-40B4-BE49-F238E27FC236}">
                <a16:creationId xmlns:a16="http://schemas.microsoft.com/office/drawing/2014/main" id="{AA4DE8CA-6D16-4F3A-BF7C-21C20E645B40}"/>
              </a:ext>
            </a:extLst>
          </p:cNvPr>
          <p:cNvSpPr>
            <a:spLocks noGrp="1"/>
          </p:cNvSpPr>
          <p:nvPr>
            <p:ph idx="1"/>
          </p:nvPr>
        </p:nvSpPr>
        <p:spPr>
          <a:xfrm>
            <a:off x="4697869" y="2489484"/>
            <a:ext cx="2221214" cy="3544816"/>
          </a:xfrm>
        </p:spPr>
        <p:txBody>
          <a:bodyPr>
            <a:normAutofit fontScale="25000" lnSpcReduction="20000"/>
          </a:bodyPr>
          <a:lstStyle/>
          <a:p>
            <a:pPr marL="0" indent="0" algn="ctr">
              <a:buClr>
                <a:schemeClr val="tx1"/>
              </a:buClr>
              <a:buNone/>
            </a:pPr>
            <a:r>
              <a:rPr lang="en-US" sz="4800" b="1" dirty="0">
                <a:solidFill>
                  <a:schemeClr val="bg1"/>
                </a:solidFill>
                <a:latin typeface="Calibri" panose="020F0502020204030204" pitchFamily="34" charset="0"/>
                <a:cs typeface="Calibri" panose="020F0502020204030204" pitchFamily="34" charset="0"/>
              </a:rPr>
              <a:t>Customer Recommendations</a:t>
            </a:r>
          </a:p>
          <a:p>
            <a:pPr>
              <a:buClr>
                <a:schemeClr val="bg1"/>
              </a:buClr>
              <a:buFont typeface="Wingdings" panose="05000000000000000000" pitchFamily="2" charset="2"/>
              <a:buChar char="ü"/>
            </a:pPr>
            <a:r>
              <a:rPr lang="en-US" sz="3600" dirty="0">
                <a:solidFill>
                  <a:schemeClr val="bg1"/>
                </a:solidFill>
                <a:latin typeface="Calibri" panose="020F0502020204030204" pitchFamily="34" charset="0"/>
                <a:ea typeface="Calibri" panose="020F0502020204030204" pitchFamily="34" charset="0"/>
                <a:cs typeface="Calibri" panose="020F0502020204030204" pitchFamily="34" charset="0"/>
              </a:rPr>
              <a:t>  Statistics proved that the retail home furnishing sales declined by 21% due to pandemic and thus, At Home must think of introducing “home delivery” service especially for the metros.</a:t>
            </a:r>
          </a:p>
          <a:p>
            <a:pPr>
              <a:buClr>
                <a:schemeClr val="bg1"/>
              </a:buClr>
              <a:buFont typeface="Wingdings" panose="05000000000000000000" pitchFamily="2" charset="2"/>
              <a:buChar char="ü"/>
            </a:pPr>
            <a:r>
              <a:rPr lang="en-US" sz="3600" dirty="0">
                <a:solidFill>
                  <a:schemeClr val="bg1"/>
                </a:solidFill>
                <a:latin typeface="Calibri" panose="020F0502020204030204" pitchFamily="34" charset="0"/>
                <a:ea typeface="Calibri" panose="020F0502020204030204" pitchFamily="34" charset="0"/>
                <a:cs typeface="Calibri" panose="020F0502020204030204" pitchFamily="34" charset="0"/>
              </a:rPr>
              <a:t>  Pandemic has changed the way people use to shop and statistics showed that Amazon &amp; Wayfair hold the biggest share in home furnishings/décor market and thus At Home must also think of introducing an ecommerce website keeping in mind the customers preferences, current and future market trends. </a:t>
            </a:r>
          </a:p>
          <a:p>
            <a:pPr>
              <a:buClr>
                <a:schemeClr val="bg1"/>
              </a:buClr>
              <a:buFont typeface="Wingdings" panose="05000000000000000000" pitchFamily="2" charset="2"/>
              <a:buChar char="ü"/>
            </a:pPr>
            <a:r>
              <a:rPr lang="en-US" sz="3600" dirty="0">
                <a:solidFill>
                  <a:schemeClr val="bg1"/>
                </a:solidFill>
                <a:latin typeface="Calibri" panose="020F0502020204030204" pitchFamily="34" charset="0"/>
                <a:ea typeface="Calibri" panose="020F0502020204030204" pitchFamily="34" charset="0"/>
                <a:cs typeface="Calibri" panose="020F0502020204030204" pitchFamily="34" charset="0"/>
              </a:rPr>
              <a:t>  Trends have shown that ethnicity affects the sales and thus it becomes very important to attract and retain every race by introducing products that matches their taste and likings. States with heavy concentration of Asians should lure them by importing more products from India &amp; China or introducing more ethnic products. </a:t>
            </a:r>
            <a:endParaRPr lang="en-US" sz="3600" dirty="0">
              <a:solidFill>
                <a:schemeClr val="bg1"/>
              </a:solidFill>
              <a:latin typeface="Calibri" panose="020F0502020204030204" pitchFamily="34" charset="0"/>
              <a:cs typeface="Calibri" panose="020F0502020204030204" pitchFamily="34" charset="0"/>
            </a:endParaRPr>
          </a:p>
        </p:txBody>
      </p:sp>
      <p:sp>
        <p:nvSpPr>
          <p:cNvPr id="4" name="Content Placeholder 2">
            <a:extLst>
              <a:ext uri="{FF2B5EF4-FFF2-40B4-BE49-F238E27FC236}">
                <a16:creationId xmlns:a16="http://schemas.microsoft.com/office/drawing/2014/main" id="{A8C209FC-2DF3-4405-8DB1-E9506921200D}"/>
              </a:ext>
            </a:extLst>
          </p:cNvPr>
          <p:cNvSpPr txBox="1">
            <a:spLocks/>
          </p:cNvSpPr>
          <p:nvPr/>
        </p:nvSpPr>
        <p:spPr>
          <a:xfrm>
            <a:off x="1563194" y="2447653"/>
            <a:ext cx="2478258" cy="2658695"/>
          </a:xfrm>
          <a:prstGeom prst="rect">
            <a:avLst/>
          </a:prstGeom>
        </p:spPr>
        <p:txBody>
          <a:bodyPr vert="horz" lIns="0" tIns="45720" rIns="0" bIns="45720" rtlCol="0">
            <a:normAutofit fontScale="55000" lnSpcReduction="20000"/>
          </a:bodyPr>
          <a:lst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Clr>
                <a:schemeClr val="tx1"/>
              </a:buClr>
              <a:buFont typeface="Calibri" panose="020F0502020204030204" pitchFamily="34" charset="0"/>
              <a:buNone/>
            </a:pPr>
            <a:r>
              <a:rPr lang="en-US" sz="2200" b="1" dirty="0">
                <a:solidFill>
                  <a:schemeClr val="bg1"/>
                </a:solidFill>
                <a:latin typeface="Calibri" panose="020F0502020204030204" pitchFamily="34" charset="0"/>
                <a:cs typeface="Calibri" panose="020F0502020204030204" pitchFamily="34" charset="0"/>
              </a:rPr>
              <a:t>Spending Recommendations</a:t>
            </a:r>
          </a:p>
          <a:p>
            <a:pPr>
              <a:buClr>
                <a:schemeClr val="bg1"/>
              </a:buClr>
              <a:buFont typeface="Wingdings" panose="05000000000000000000" pitchFamily="2" charset="2"/>
              <a:buChar char="ü"/>
            </a:pPr>
            <a:r>
              <a:rPr lang="en-US" sz="1800" dirty="0">
                <a:solidFill>
                  <a:schemeClr val="bg1"/>
                </a:solidFill>
                <a:latin typeface="Calibri" panose="020F0502020204030204" pitchFamily="34" charset="0"/>
                <a:cs typeface="Calibri" panose="020F0502020204030204" pitchFamily="34" charset="0"/>
              </a:rPr>
              <a:t> Arkansas can be the state with greatest potential to open new store because of relatively high PCI, HAI, and home value compared with Texas. Arkansas also has only two stores with high average sales compared with Texas.</a:t>
            </a:r>
          </a:p>
          <a:p>
            <a:pPr>
              <a:buClr>
                <a:schemeClr val="bg1"/>
              </a:buClr>
              <a:buFont typeface="Wingdings" panose="05000000000000000000" pitchFamily="2" charset="2"/>
              <a:buChar char="ü"/>
            </a:pPr>
            <a:r>
              <a:rPr lang="en-US" sz="1800" dirty="0">
                <a:solidFill>
                  <a:schemeClr val="bg1"/>
                </a:solidFill>
                <a:latin typeface="Calibri" panose="020F0502020204030204" pitchFamily="34" charset="0"/>
                <a:cs typeface="Calibri" panose="020F0502020204030204" pitchFamily="34" charset="0"/>
              </a:rPr>
              <a:t> AHG also need to focus on the area with characteristics of high PCI and low population density because the Kmean clustering analysis suggests that this kind of area has higher average sales and only 27 stores opened compared with other areas with over 200 stores. </a:t>
            </a:r>
          </a:p>
          <a:p>
            <a:pPr marL="342900" indent="-342900">
              <a:buClr>
                <a:schemeClr val="tx1"/>
              </a:buClr>
              <a:buFont typeface="+mj-lt"/>
              <a:buAutoNum type="arabicPeriod"/>
            </a:pPr>
            <a:endParaRPr lang="en-US" sz="1800" dirty="0">
              <a:solidFill>
                <a:schemeClr val="bg1"/>
              </a:solidFill>
              <a:latin typeface="Calibri" panose="020F0502020204030204" pitchFamily="34" charset="0"/>
              <a:cs typeface="Calibri" panose="020F0502020204030204" pitchFamily="34" charset="0"/>
            </a:endParaRPr>
          </a:p>
        </p:txBody>
      </p:sp>
      <p:sp>
        <p:nvSpPr>
          <p:cNvPr id="5" name="Content Placeholder 2">
            <a:extLst>
              <a:ext uri="{FF2B5EF4-FFF2-40B4-BE49-F238E27FC236}">
                <a16:creationId xmlns:a16="http://schemas.microsoft.com/office/drawing/2014/main" id="{67AB2366-E20A-4933-B33E-A3B59C532237}"/>
              </a:ext>
            </a:extLst>
          </p:cNvPr>
          <p:cNvSpPr txBox="1">
            <a:spLocks/>
          </p:cNvSpPr>
          <p:nvPr/>
        </p:nvSpPr>
        <p:spPr>
          <a:xfrm>
            <a:off x="7748398" y="2543812"/>
            <a:ext cx="3200066" cy="2298435"/>
          </a:xfrm>
          <a:prstGeom prst="rect">
            <a:avLst/>
          </a:prstGeom>
        </p:spPr>
        <p:txBody>
          <a:bodyPr vert="horz" lIns="0" tIns="45720" rIns="0" bIns="45720" rtlCol="0">
            <a:noAutofit/>
          </a:bodyPr>
          <a:lst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Clr>
                <a:schemeClr val="tx1"/>
              </a:buClr>
              <a:buFont typeface="Calibri" panose="020F0502020204030204" pitchFamily="34" charset="0"/>
              <a:buNone/>
            </a:pPr>
            <a:r>
              <a:rPr lang="en-US" sz="1200" b="1" dirty="0">
                <a:solidFill>
                  <a:schemeClr val="bg1"/>
                </a:solidFill>
                <a:latin typeface="Calibri" panose="020F0502020204030204" pitchFamily="34" charset="0"/>
                <a:cs typeface="Calibri" panose="020F0502020204030204" pitchFamily="34" charset="0"/>
              </a:rPr>
              <a:t>Demographic Recommendations</a:t>
            </a:r>
          </a:p>
          <a:p>
            <a:pPr marL="0" indent="0" rtl="0">
              <a:spcBef>
                <a:spcPts val="0"/>
              </a:spcBef>
              <a:spcAft>
                <a:spcPts val="0"/>
              </a:spcAft>
              <a:buNone/>
            </a:pPr>
            <a:endParaRPr lang="en-US" sz="900" dirty="0">
              <a:solidFill>
                <a:schemeClr val="bg1"/>
              </a:solidFill>
              <a:latin typeface="Calibri" panose="020F0502020204030204" pitchFamily="34" charset="0"/>
              <a:cs typeface="Calibri" panose="020F0502020204030204" pitchFamily="34" charset="0"/>
            </a:endParaRPr>
          </a:p>
          <a:p>
            <a:pPr rtl="0">
              <a:spcBef>
                <a:spcPts val="0"/>
              </a:spcBef>
              <a:spcAft>
                <a:spcPts val="0"/>
              </a:spcAft>
              <a:buClr>
                <a:schemeClr val="bg1"/>
              </a:buClr>
              <a:buFont typeface="Wingdings" panose="05000000000000000000" pitchFamily="2" charset="2"/>
              <a:buChar char="ü"/>
            </a:pPr>
            <a:r>
              <a:rPr lang="en-US" sz="900" b="0" i="0" u="none" strike="noStrike" dirty="0">
                <a:solidFill>
                  <a:schemeClr val="bg1"/>
                </a:solidFill>
                <a:effectLst/>
                <a:latin typeface="Calibri" panose="020F0502020204030204" pitchFamily="34" charset="0"/>
                <a:cs typeface="Calibri" panose="020F0502020204030204" pitchFamily="34" charset="0"/>
              </a:rPr>
              <a:t>  Texas has the highest average retail trade whereas California has the highest average wholesale trade. This will help the At Home store management in deciding the states to be targeted for opening new stores based on the retail and wholesale trades of those locations.</a:t>
            </a:r>
            <a:r>
              <a:rPr lang="en-US" sz="900" dirty="0">
                <a:solidFill>
                  <a:schemeClr val="bg1"/>
                </a:solidFill>
                <a:latin typeface="Calibri" panose="020F0502020204030204" pitchFamily="34" charset="0"/>
                <a:cs typeface="Calibri" panose="020F0502020204030204" pitchFamily="34" charset="0"/>
              </a:rPr>
              <a:t> </a:t>
            </a:r>
          </a:p>
          <a:p>
            <a:pPr rtl="0">
              <a:spcBef>
                <a:spcPts val="0"/>
              </a:spcBef>
              <a:spcAft>
                <a:spcPts val="0"/>
              </a:spcAft>
              <a:buClr>
                <a:schemeClr val="bg1"/>
              </a:buClr>
              <a:buFont typeface="Wingdings" panose="05000000000000000000" pitchFamily="2" charset="2"/>
              <a:buChar char="ü"/>
            </a:pPr>
            <a:endParaRPr lang="en-US" sz="900" b="0" i="0" u="none" strike="noStrike" dirty="0">
              <a:solidFill>
                <a:schemeClr val="bg1"/>
              </a:solidFill>
              <a:effectLst/>
              <a:latin typeface="Calibri" panose="020F0502020204030204" pitchFamily="34" charset="0"/>
              <a:cs typeface="Calibri" panose="020F0502020204030204" pitchFamily="34" charset="0"/>
            </a:endParaRPr>
          </a:p>
          <a:p>
            <a:pPr rtl="0">
              <a:spcBef>
                <a:spcPts val="0"/>
              </a:spcBef>
              <a:spcAft>
                <a:spcPts val="0"/>
              </a:spcAft>
              <a:buClr>
                <a:schemeClr val="bg1"/>
              </a:buClr>
              <a:buFont typeface="Wingdings" panose="05000000000000000000" pitchFamily="2" charset="2"/>
              <a:buChar char="ü"/>
            </a:pPr>
            <a:r>
              <a:rPr lang="en-US" sz="900" b="0" i="0" u="none" strike="noStrike" dirty="0">
                <a:solidFill>
                  <a:schemeClr val="bg1"/>
                </a:solidFill>
                <a:effectLst/>
                <a:latin typeface="Calibri" panose="020F0502020204030204" pitchFamily="34" charset="0"/>
                <a:cs typeface="Calibri" panose="020F0502020204030204" pitchFamily="34" charset="0"/>
              </a:rPr>
              <a:t>  Pennsylvania has highest number of average owners and renters, whereas New York has the least number of owners and renters. This analysis will help the store in understanding the number of renters and owners, which benefit the store management in planning out the products and stores at various locations. </a:t>
            </a:r>
            <a:endParaRPr lang="en-US" sz="900" b="0" dirty="0">
              <a:solidFill>
                <a:schemeClr val="bg1"/>
              </a:solidFill>
              <a:effectLst/>
              <a:latin typeface="Calibri" panose="020F0502020204030204" pitchFamily="34" charset="0"/>
              <a:cs typeface="Calibri" panose="020F0502020204030204" pitchFamily="34" charset="0"/>
            </a:endParaRPr>
          </a:p>
          <a:p>
            <a:br>
              <a:rPr lang="en-US" sz="900" dirty="0">
                <a:latin typeface="Calibri" panose="020F0502020204030204" pitchFamily="34" charset="0"/>
                <a:cs typeface="Calibri" panose="020F0502020204030204" pitchFamily="34" charset="0"/>
              </a:rPr>
            </a:br>
            <a:endParaRPr lang="en-US" sz="900" dirty="0">
              <a:latin typeface="Calibri" panose="020F0502020204030204" pitchFamily="34" charset="0"/>
              <a:ea typeface="Calibri" panose="020F0502020204030204" pitchFamily="34" charset="0"/>
              <a:cs typeface="Calibri" panose="020F0502020204030204" pitchFamily="34" charset="0"/>
            </a:endParaRPr>
          </a:p>
          <a:p>
            <a:pPr marL="342900" indent="-342900">
              <a:buClr>
                <a:schemeClr val="tx1"/>
              </a:buClr>
              <a:buFont typeface="+mj-lt"/>
              <a:buAutoNum type="arabicPeriod"/>
            </a:pPr>
            <a:endParaRPr lang="en-US" sz="900" dirty="0">
              <a:latin typeface="Calibri" panose="020F0502020204030204" pitchFamily="34" charset="0"/>
              <a:ea typeface="Calibri" panose="020F0502020204030204" pitchFamily="34" charset="0"/>
              <a:cs typeface="Calibri" panose="020F0502020204030204" pitchFamily="34" charset="0"/>
            </a:endParaRPr>
          </a:p>
          <a:p>
            <a:pPr marL="342900" indent="-342900">
              <a:buClr>
                <a:schemeClr val="tx1"/>
              </a:buClr>
              <a:buFont typeface="+mj-lt"/>
              <a:buAutoNum type="arabicPeriod"/>
            </a:pPr>
            <a:endParaRPr lang="en-US" sz="900" dirty="0">
              <a:latin typeface="Calibri" panose="020F0502020204030204" pitchFamily="34" charset="0"/>
              <a:ea typeface="Calibri" panose="020F0502020204030204" pitchFamily="34" charset="0"/>
              <a:cs typeface="Calibri" panose="020F0502020204030204" pitchFamily="34" charset="0"/>
            </a:endParaRPr>
          </a:p>
          <a:p>
            <a:pPr marL="342900" indent="-342900">
              <a:buClr>
                <a:schemeClr val="tx1"/>
              </a:buClr>
              <a:buFont typeface="+mj-lt"/>
              <a:buAutoNum type="arabicPeriod"/>
            </a:pPr>
            <a:endParaRPr lang="en-US" sz="900" dirty="0">
              <a:latin typeface="Calibri" panose="020F0502020204030204" pitchFamily="34" charset="0"/>
              <a:cs typeface="Calibri" panose="020F0502020204030204" pitchFamily="34" charset="0"/>
            </a:endParaRPr>
          </a:p>
          <a:p>
            <a:pPr marL="342900" indent="-342900">
              <a:buClr>
                <a:schemeClr val="tx1"/>
              </a:buClr>
              <a:buFont typeface="+mj-lt"/>
              <a:buAutoNum type="arabicPeriod"/>
            </a:pPr>
            <a:endParaRPr lang="en-US" sz="900" dirty="0">
              <a:latin typeface="Calibri" panose="020F0502020204030204" pitchFamily="34" charset="0"/>
              <a:cs typeface="Calibri" panose="020F0502020204030204" pitchFamily="34" charset="0"/>
            </a:endParaRPr>
          </a:p>
          <a:p>
            <a:pPr marL="342900" indent="-342900">
              <a:buClr>
                <a:schemeClr val="tx1"/>
              </a:buClr>
              <a:buFont typeface="+mj-lt"/>
              <a:buAutoNum type="arabicPeriod"/>
            </a:pPr>
            <a:endParaRPr lang="en-US" sz="900" dirty="0">
              <a:latin typeface="Calibri" panose="020F0502020204030204" pitchFamily="34" charset="0"/>
              <a:cs typeface="Calibri" panose="020F0502020204030204" pitchFamily="34" charset="0"/>
            </a:endParaRPr>
          </a:p>
          <a:p>
            <a:pPr marL="342900" indent="-342900">
              <a:buClr>
                <a:schemeClr val="tx1"/>
              </a:buClr>
              <a:buFont typeface="+mj-lt"/>
              <a:buAutoNum type="arabicPeriod"/>
            </a:pPr>
            <a:endParaRPr lang="en-US" sz="9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420789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E2F43-956A-46B1-AD83-4E27C17C82EB}"/>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References</a:t>
            </a:r>
          </a:p>
        </p:txBody>
      </p:sp>
      <p:sp>
        <p:nvSpPr>
          <p:cNvPr id="3" name="Content Placeholder 2">
            <a:extLst>
              <a:ext uri="{FF2B5EF4-FFF2-40B4-BE49-F238E27FC236}">
                <a16:creationId xmlns:a16="http://schemas.microsoft.com/office/drawing/2014/main" id="{AA4DE8CA-6D16-4F3A-BF7C-21C20E645B40}"/>
              </a:ext>
            </a:extLst>
          </p:cNvPr>
          <p:cNvSpPr>
            <a:spLocks noGrp="1"/>
          </p:cNvSpPr>
          <p:nvPr>
            <p:ph idx="1"/>
          </p:nvPr>
        </p:nvSpPr>
        <p:spPr>
          <a:xfrm>
            <a:off x="1097280" y="2108202"/>
            <a:ext cx="10222816" cy="3769456"/>
          </a:xfrm>
        </p:spPr>
        <p:txBody>
          <a:bodyPr>
            <a:normAutofit/>
          </a:bodyPr>
          <a:lstStyle/>
          <a:p>
            <a:pPr marL="0" marR="0"/>
            <a:r>
              <a:rPr lang="en-US"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 Rajagopal, Pitt, Michael, &amp; Price, Samantha. (2010). Measuring sales performance of home décor products. Journal of Retail &amp; Leisure Property, 9(2), 105–124. </a:t>
            </a:r>
            <a:r>
              <a:rPr lang="en-US" sz="1200" u="sng" dirty="0">
                <a:solidFill>
                  <a:srgbClr val="0563C1"/>
                </a:solidFill>
                <a:effectLst/>
                <a:latin typeface="Calibri" panose="020F0502020204030204" pitchFamily="34" charset="0"/>
                <a:ea typeface="Times New Roman" panose="02020603050405020304" pitchFamily="18" charset="0"/>
                <a:cs typeface="Calibri" panose="020F0502020204030204" pitchFamily="34" charset="0"/>
                <a:hlinkClick r:id="rId2"/>
              </a:rPr>
              <a:t>https://doi.org/10.1057/rlp.2009.25</a:t>
            </a:r>
            <a:r>
              <a:rPr lang="en-US"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en-US" sz="1200" dirty="0">
              <a:effectLst/>
              <a:latin typeface="Calibri" panose="020F0502020204030204" pitchFamily="34" charset="0"/>
              <a:ea typeface="Times New Roman" panose="02020603050405020304" pitchFamily="18" charset="0"/>
              <a:cs typeface="Calibri" panose="020F0502020204030204" pitchFamily="34" charset="0"/>
            </a:endParaRPr>
          </a:p>
          <a:p>
            <a:pPr marL="457200" marR="0" algn="just"/>
            <a:r>
              <a:rPr lang="en-US"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The study in this paper revels balance in all the sales activities and how those affect the overall performance of an organization. Moreover, it emphasizes effectiveness depends on amount and quality of information getting generated within a business. Monitoring and control of the sales tasks must include negotiating, prospecting &amp; qualifying, delivery method, approach, and problem-solving demo-able solution.</a:t>
            </a:r>
            <a:endParaRPr lang="en-US" sz="1200" dirty="0">
              <a:effectLst/>
              <a:latin typeface="Calibri" panose="020F0502020204030204" pitchFamily="34" charset="0"/>
              <a:ea typeface="Times New Roman" panose="02020603050405020304" pitchFamily="18" charset="0"/>
              <a:cs typeface="Calibri" panose="020F0502020204030204" pitchFamily="34" charset="0"/>
            </a:endParaRPr>
          </a:p>
          <a:p>
            <a:pPr marL="0" marR="0"/>
            <a:r>
              <a:rPr lang="en-US"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 Bumblauskas, D., Nold, H., Bumblauskas, P., &amp; Igou, A. (2017). Big data analytics: transforming data to action. Business Process Management Journal.</a:t>
            </a:r>
            <a:endParaRPr lang="en-US" sz="1200" dirty="0">
              <a:effectLst/>
              <a:latin typeface="Calibri" panose="020F0502020204030204" pitchFamily="34" charset="0"/>
              <a:ea typeface="Times New Roman" panose="02020603050405020304" pitchFamily="18" charset="0"/>
              <a:cs typeface="Calibri" panose="020F0502020204030204" pitchFamily="34" charset="0"/>
            </a:endParaRPr>
          </a:p>
          <a:p>
            <a:pPr marL="457200" marR="0" algn="just"/>
            <a:r>
              <a:rPr lang="en-US"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This paper deals with an amalgamation of theoretical processes for operations and managers in order to collect, analyze &amp; respond upon the data conquered extracted from the large datasets. An example of a case study with a dashboard further epitomizes quality of data and context of data binge.</a:t>
            </a:r>
            <a:endParaRPr lang="en-US" sz="1200" dirty="0">
              <a:effectLst/>
              <a:latin typeface="Calibri" panose="020F0502020204030204" pitchFamily="34" charset="0"/>
              <a:ea typeface="Times New Roman" panose="02020603050405020304" pitchFamily="18" charset="0"/>
              <a:cs typeface="Calibri" panose="020F0502020204030204" pitchFamily="34" charset="0"/>
            </a:endParaRPr>
          </a:p>
          <a:p>
            <a:pPr marL="0" marR="0"/>
            <a:r>
              <a:rPr lang="en-US"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 Adler, J., &amp; Safari, an O'Reilly Media Company. (2016). Data Governance (1st edition).</a:t>
            </a:r>
            <a:endParaRPr lang="en-US" sz="1200" dirty="0">
              <a:effectLst/>
              <a:latin typeface="Calibri" panose="020F0502020204030204" pitchFamily="34" charset="0"/>
              <a:ea typeface="Times New Roman" panose="02020603050405020304" pitchFamily="18" charset="0"/>
              <a:cs typeface="Calibri" panose="020F0502020204030204" pitchFamily="34" charset="0"/>
            </a:endParaRPr>
          </a:p>
          <a:p>
            <a:pPr marL="457200" marR="0" algn="just"/>
            <a:r>
              <a:rPr lang="en-US"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 business-driven initiative for overview and trends of data governance. Role of IT as a critical role. Also, a high-level model has been introduced in the segment for efficient communication and responsibilities in the data success.</a:t>
            </a:r>
            <a:endParaRPr lang="en-US" sz="1200" dirty="0">
              <a:effectLst/>
              <a:latin typeface="Calibri" panose="020F0502020204030204" pitchFamily="34" charset="0"/>
              <a:ea typeface="Times New Roman" panose="02020603050405020304" pitchFamily="18" charset="0"/>
              <a:cs typeface="Calibri" panose="020F0502020204030204" pitchFamily="34" charset="0"/>
            </a:endParaRPr>
          </a:p>
          <a:p>
            <a:pPr marL="0" indent="0">
              <a:buClr>
                <a:schemeClr val="tx1"/>
              </a:buClr>
              <a:buNone/>
            </a:pPr>
            <a:endParaRPr lang="en-US"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959080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2" name="Straight Connector 4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44" name="Rectangle 43">
            <a:extLst>
              <a:ext uri="{FF2B5EF4-FFF2-40B4-BE49-F238E27FC236}">
                <a16:creationId xmlns:a16="http://schemas.microsoft.com/office/drawing/2014/main" id="{EE362070-691D-44DB-98D4-BC61774B0E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DE2F43-956A-46B1-AD83-4E27C17C82EB}"/>
              </a:ext>
            </a:extLst>
          </p:cNvPr>
          <p:cNvSpPr>
            <a:spLocks noGrp="1"/>
          </p:cNvSpPr>
          <p:nvPr>
            <p:ph type="title"/>
          </p:nvPr>
        </p:nvSpPr>
        <p:spPr>
          <a:xfrm>
            <a:off x="3836504" y="758951"/>
            <a:ext cx="7319175" cy="3374931"/>
          </a:xfrm>
        </p:spPr>
        <p:txBody>
          <a:bodyPr vert="horz" lIns="91440" tIns="45720" rIns="91440" bIns="45720" rtlCol="0" anchor="b">
            <a:normAutofit/>
          </a:bodyPr>
          <a:lstStyle/>
          <a:p>
            <a:r>
              <a:rPr lang="en-US" sz="8000">
                <a:solidFill>
                  <a:schemeClr val="tx1">
                    <a:lumMod val="85000"/>
                    <a:lumOff val="15000"/>
                  </a:schemeClr>
                </a:solidFill>
              </a:rPr>
              <a:t>Thank You</a:t>
            </a:r>
          </a:p>
        </p:txBody>
      </p:sp>
      <p:sp>
        <p:nvSpPr>
          <p:cNvPr id="3" name="Content Placeholder 2">
            <a:extLst>
              <a:ext uri="{FF2B5EF4-FFF2-40B4-BE49-F238E27FC236}">
                <a16:creationId xmlns:a16="http://schemas.microsoft.com/office/drawing/2014/main" id="{AA4DE8CA-6D16-4F3A-BF7C-21C20E645B40}"/>
              </a:ext>
            </a:extLst>
          </p:cNvPr>
          <p:cNvSpPr>
            <a:spLocks noGrp="1"/>
          </p:cNvSpPr>
          <p:nvPr>
            <p:ph idx="1"/>
          </p:nvPr>
        </p:nvSpPr>
        <p:spPr>
          <a:xfrm>
            <a:off x="3836504" y="4455620"/>
            <a:ext cx="7321946" cy="1143000"/>
          </a:xfrm>
        </p:spPr>
        <p:txBody>
          <a:bodyPr vert="horz" lIns="91440" tIns="45720" rIns="91440" bIns="45720" rtlCol="0">
            <a:normAutofit/>
          </a:bodyPr>
          <a:lstStyle/>
          <a:p>
            <a:pPr marL="0" indent="0">
              <a:lnSpc>
                <a:spcPct val="100000"/>
              </a:lnSpc>
              <a:buNone/>
            </a:pPr>
            <a:r>
              <a:rPr lang="en-US" sz="2400" cap="all" spc="200">
                <a:solidFill>
                  <a:schemeClr val="tx1"/>
                </a:solidFill>
              </a:rPr>
              <a:t>Any Questions  </a:t>
            </a:r>
          </a:p>
        </p:txBody>
      </p:sp>
      <p:pic>
        <p:nvPicPr>
          <p:cNvPr id="37" name="Graphic 36" descr="Help">
            <a:extLst>
              <a:ext uri="{FF2B5EF4-FFF2-40B4-BE49-F238E27FC236}">
                <a16:creationId xmlns:a16="http://schemas.microsoft.com/office/drawing/2014/main" id="{F80626C1-344A-4EBA-89B5-E41E74D879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0973" y="1790485"/>
            <a:ext cx="2758331" cy="2758331"/>
          </a:xfrm>
          <a:prstGeom prst="rect">
            <a:avLst/>
          </a:prstGeom>
        </p:spPr>
      </p:pic>
      <p:cxnSp>
        <p:nvCxnSpPr>
          <p:cNvPr id="46" name="Straight Connector 45">
            <a:extLst>
              <a:ext uri="{FF2B5EF4-FFF2-40B4-BE49-F238E27FC236}">
                <a16:creationId xmlns:a16="http://schemas.microsoft.com/office/drawing/2014/main" id="{5A7EFE9C-DAE7-4ECA-BDB2-34E2534B8A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8251" y="4294753"/>
            <a:ext cx="71323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32DB1480-5B24-4B37-B70E-C74945DD91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36897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53C8E-F890-480E-A5B5-C10D8F8ADE49}"/>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Project Scope</a:t>
            </a:r>
          </a:p>
        </p:txBody>
      </p:sp>
      <p:sp>
        <p:nvSpPr>
          <p:cNvPr id="3" name="Content Placeholder 2">
            <a:extLst>
              <a:ext uri="{FF2B5EF4-FFF2-40B4-BE49-F238E27FC236}">
                <a16:creationId xmlns:a16="http://schemas.microsoft.com/office/drawing/2014/main" id="{DE511770-4524-4E3D-BE7D-E06731C073AE}"/>
              </a:ext>
            </a:extLst>
          </p:cNvPr>
          <p:cNvSpPr>
            <a:spLocks noGrp="1"/>
          </p:cNvSpPr>
          <p:nvPr>
            <p:ph idx="1"/>
          </p:nvPr>
        </p:nvSpPr>
        <p:spPr>
          <a:xfrm>
            <a:off x="1161705" y="2537122"/>
            <a:ext cx="3782654" cy="2996412"/>
          </a:xfrm>
        </p:spPr>
        <p:txBody>
          <a:bodyPr>
            <a:normAutofit/>
          </a:bodyPr>
          <a:lstStyle/>
          <a:p>
            <a:pPr>
              <a:lnSpc>
                <a:spcPct val="100000"/>
              </a:lnSpc>
              <a:buClr>
                <a:schemeClr val="tx1"/>
              </a:buClr>
              <a:buFont typeface="Arial" panose="020B0604020202020204" pitchFamily="34" charset="0"/>
              <a:buChar char="•"/>
            </a:pPr>
            <a:r>
              <a:rPr lang="en-US" sz="1800" b="0" i="0" dirty="0">
                <a:solidFill>
                  <a:srgbClr val="000000"/>
                </a:solidFill>
                <a:effectLst/>
                <a:latin typeface="Calibri" panose="020F0502020204030204" pitchFamily="34" charset="0"/>
                <a:cs typeface="Calibri" panose="020F0502020204030204" pitchFamily="34" charset="0"/>
              </a:rPr>
              <a:t>   Understanding the home décor sector, laying out some basic background questions from the data </a:t>
            </a:r>
          </a:p>
          <a:p>
            <a:pPr>
              <a:lnSpc>
                <a:spcPct val="100000"/>
              </a:lnSpc>
              <a:buClr>
                <a:schemeClr val="tx1"/>
              </a:buClr>
              <a:buFont typeface="Arial" panose="020B0604020202020204" pitchFamily="34" charset="0"/>
              <a:buChar char="•"/>
            </a:pPr>
            <a:r>
              <a:rPr lang="en-US" sz="1800" b="0" i="0" dirty="0">
                <a:solidFill>
                  <a:srgbClr val="000000"/>
                </a:solidFill>
                <a:effectLst/>
                <a:latin typeface="Calibri" panose="020F0502020204030204" pitchFamily="34" charset="0"/>
                <a:cs typeface="Calibri" panose="020F0502020204030204" pitchFamily="34" charset="0"/>
              </a:rPr>
              <a:t>   Drawing analysis and extracting actionable insights   </a:t>
            </a:r>
          </a:p>
          <a:p>
            <a:pPr>
              <a:lnSpc>
                <a:spcPct val="100000"/>
              </a:lnSpc>
              <a:buClr>
                <a:schemeClr val="tx1"/>
              </a:buClr>
              <a:buFont typeface="Arial" panose="020B0604020202020204" pitchFamily="34" charset="0"/>
              <a:buChar char="•"/>
            </a:pPr>
            <a:r>
              <a:rPr lang="en-US" sz="1800" dirty="0">
                <a:solidFill>
                  <a:srgbClr val="000000"/>
                </a:solidFill>
                <a:latin typeface="Calibri" panose="020F0502020204030204" pitchFamily="34" charset="0"/>
                <a:cs typeface="Calibri" panose="020F0502020204030204" pitchFamily="34" charset="0"/>
              </a:rPr>
              <a:t>   Providing recommendations to grow the store’s business</a:t>
            </a:r>
            <a:endParaRPr lang="en-US" sz="1800" b="0" i="0" dirty="0">
              <a:solidFill>
                <a:srgbClr val="000000"/>
              </a:solidFill>
              <a:effectLst/>
              <a:latin typeface="Calibri" panose="020F0502020204030204" pitchFamily="34" charset="0"/>
              <a:cs typeface="Calibri" panose="020F0502020204030204" pitchFamily="34" charset="0"/>
            </a:endParaRPr>
          </a:p>
          <a:p>
            <a:pPr marL="0" indent="0">
              <a:lnSpc>
                <a:spcPct val="100000"/>
              </a:lnSpc>
              <a:buClr>
                <a:schemeClr val="tx1"/>
              </a:buClr>
              <a:buNone/>
            </a:pP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0000"/>
              </a:lnSpc>
              <a:buClr>
                <a:schemeClr val="tx1"/>
              </a:buClr>
              <a:buFont typeface="Arial" panose="020B0604020202020204" pitchFamily="34" charset="0"/>
              <a:buChar char="•"/>
            </a:pPr>
            <a:endParaRPr lang="en-US" sz="1800"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a:lnSpc>
                <a:spcPct val="100000"/>
              </a:lnSpc>
              <a:buClr>
                <a:schemeClr val="tx1"/>
              </a:buClr>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pic>
        <p:nvPicPr>
          <p:cNvPr id="1026" name="Picture 2" descr="Five data points timeline">
            <a:extLst>
              <a:ext uri="{FF2B5EF4-FFF2-40B4-BE49-F238E27FC236}">
                <a16:creationId xmlns:a16="http://schemas.microsoft.com/office/drawing/2014/main" id="{F63B85B1-CE99-42F0-B639-96498A52B8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165" b="6508"/>
          <a:stretch/>
        </p:blipFill>
        <p:spPr bwMode="auto">
          <a:xfrm>
            <a:off x="5323595" y="2632163"/>
            <a:ext cx="6266033" cy="26683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BF1691-46C0-4347-871B-2DB8743C9DC0}"/>
              </a:ext>
            </a:extLst>
          </p:cNvPr>
          <p:cNvSpPr txBox="1"/>
          <p:nvPr/>
        </p:nvSpPr>
        <p:spPr>
          <a:xfrm>
            <a:off x="5571241" y="4878371"/>
            <a:ext cx="1267905"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Goals</a:t>
            </a:r>
          </a:p>
        </p:txBody>
      </p:sp>
      <p:sp>
        <p:nvSpPr>
          <p:cNvPr id="9" name="TextBox 8">
            <a:extLst>
              <a:ext uri="{FF2B5EF4-FFF2-40B4-BE49-F238E27FC236}">
                <a16:creationId xmlns:a16="http://schemas.microsoft.com/office/drawing/2014/main" id="{9DA7B495-7509-4C9C-86C5-6074EFE4D658}"/>
              </a:ext>
            </a:extLst>
          </p:cNvPr>
          <p:cNvSpPr txBox="1"/>
          <p:nvPr/>
        </p:nvSpPr>
        <p:spPr>
          <a:xfrm>
            <a:off x="8977460" y="2796618"/>
            <a:ext cx="1267905"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Costs</a:t>
            </a:r>
          </a:p>
        </p:txBody>
      </p:sp>
      <p:sp>
        <p:nvSpPr>
          <p:cNvPr id="10" name="TextBox 9">
            <a:extLst>
              <a:ext uri="{FF2B5EF4-FFF2-40B4-BE49-F238E27FC236}">
                <a16:creationId xmlns:a16="http://schemas.microsoft.com/office/drawing/2014/main" id="{88F8D03C-21CC-4165-AF00-EC936B16DC67}"/>
              </a:ext>
            </a:extLst>
          </p:cNvPr>
          <p:cNvSpPr txBox="1"/>
          <p:nvPr/>
        </p:nvSpPr>
        <p:spPr>
          <a:xfrm>
            <a:off x="7822658" y="4872501"/>
            <a:ext cx="1267905"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Tasks</a:t>
            </a:r>
          </a:p>
        </p:txBody>
      </p:sp>
      <p:sp>
        <p:nvSpPr>
          <p:cNvPr id="11" name="TextBox 10">
            <a:extLst>
              <a:ext uri="{FF2B5EF4-FFF2-40B4-BE49-F238E27FC236}">
                <a16:creationId xmlns:a16="http://schemas.microsoft.com/office/drawing/2014/main" id="{9AEE650C-A816-498E-9654-003EE8C44A64}"/>
              </a:ext>
            </a:extLst>
          </p:cNvPr>
          <p:cNvSpPr txBox="1"/>
          <p:nvPr/>
        </p:nvSpPr>
        <p:spPr>
          <a:xfrm>
            <a:off x="6666322" y="2629020"/>
            <a:ext cx="1267905" cy="646331"/>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Products &amp; Results</a:t>
            </a:r>
          </a:p>
        </p:txBody>
      </p:sp>
      <p:sp>
        <p:nvSpPr>
          <p:cNvPr id="12" name="TextBox 11">
            <a:extLst>
              <a:ext uri="{FF2B5EF4-FFF2-40B4-BE49-F238E27FC236}">
                <a16:creationId xmlns:a16="http://schemas.microsoft.com/office/drawing/2014/main" id="{5D16F339-1BC3-42DB-A6AA-92E581109CC8}"/>
              </a:ext>
            </a:extLst>
          </p:cNvPr>
          <p:cNvSpPr txBox="1"/>
          <p:nvPr/>
        </p:nvSpPr>
        <p:spPr>
          <a:xfrm>
            <a:off x="10179527" y="4872501"/>
            <a:ext cx="1267905"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Deadlines</a:t>
            </a:r>
          </a:p>
        </p:txBody>
      </p:sp>
    </p:spTree>
    <p:extLst>
      <p:ext uri="{BB962C8B-B14F-4D97-AF65-F5344CB8AC3E}">
        <p14:creationId xmlns:p14="http://schemas.microsoft.com/office/powerpoint/2010/main" val="3444727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53C8E-F890-480E-A5B5-C10D8F8ADE49}"/>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SWOT Analysis</a:t>
            </a:r>
          </a:p>
        </p:txBody>
      </p:sp>
      <p:pic>
        <p:nvPicPr>
          <p:cNvPr id="5" name="Picture 4">
            <a:extLst>
              <a:ext uri="{FF2B5EF4-FFF2-40B4-BE49-F238E27FC236}">
                <a16:creationId xmlns:a16="http://schemas.microsoft.com/office/drawing/2014/main" id="{82C72D52-2B57-4E2C-B797-3D55F23D77B9}"/>
              </a:ext>
            </a:extLst>
          </p:cNvPr>
          <p:cNvPicPr>
            <a:picLocks noChangeAspect="1"/>
          </p:cNvPicPr>
          <p:nvPr/>
        </p:nvPicPr>
        <p:blipFill>
          <a:blip r:embed="rId2"/>
          <a:stretch>
            <a:fillRect/>
          </a:stretch>
        </p:blipFill>
        <p:spPr>
          <a:xfrm>
            <a:off x="1088463" y="2271285"/>
            <a:ext cx="10076033" cy="3107280"/>
          </a:xfrm>
          <a:prstGeom prst="rect">
            <a:avLst/>
          </a:prstGeom>
        </p:spPr>
      </p:pic>
    </p:spTree>
    <p:extLst>
      <p:ext uri="{BB962C8B-B14F-4D97-AF65-F5344CB8AC3E}">
        <p14:creationId xmlns:p14="http://schemas.microsoft.com/office/powerpoint/2010/main" val="1446926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6DE2F43-956A-46B1-AD83-4E27C17C82EB}"/>
              </a:ext>
            </a:extLst>
          </p:cNvPr>
          <p:cNvSpPr>
            <a:spLocks noGrp="1"/>
          </p:cNvSpPr>
          <p:nvPr>
            <p:ph type="title"/>
          </p:nvPr>
        </p:nvSpPr>
        <p:spPr>
          <a:xfrm>
            <a:off x="5116783" y="516835"/>
            <a:ext cx="5977937" cy="1666501"/>
          </a:xfrm>
        </p:spPr>
        <p:txBody>
          <a:bodyPr vert="horz" lIns="91440" tIns="45720" rIns="91440" bIns="45720" rtlCol="0" anchor="b">
            <a:normAutofit/>
          </a:bodyPr>
          <a:lstStyle/>
          <a:p>
            <a:r>
              <a:rPr lang="en-US" sz="4000">
                <a:solidFill>
                  <a:srgbClr val="FFFFFF"/>
                </a:solidFill>
                <a:latin typeface="Calibri" panose="020F0502020204030204" pitchFamily="34" charset="0"/>
                <a:cs typeface="Calibri" panose="020F0502020204030204" pitchFamily="34" charset="0"/>
              </a:rPr>
              <a:t>Company Analysis</a:t>
            </a:r>
          </a:p>
        </p:txBody>
      </p:sp>
      <p:cxnSp>
        <p:nvCxnSpPr>
          <p:cNvPr id="40" name="Straight Connector 39">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C8ACC0C-3A12-4984-85DF-08EE097C5968}"/>
              </a:ext>
            </a:extLst>
          </p:cNvPr>
          <p:cNvSpPr txBox="1"/>
          <p:nvPr/>
        </p:nvSpPr>
        <p:spPr>
          <a:xfrm>
            <a:off x="5116783" y="2546224"/>
            <a:ext cx="6673701" cy="4039213"/>
          </a:xfrm>
          <a:prstGeom prst="rect">
            <a:avLst/>
          </a:prstGeom>
        </p:spPr>
        <p:txBody>
          <a:bodyPr vert="horz" lIns="0" tIns="45720" rIns="0" bIns="45720" rtlCol="0">
            <a:normAutofit/>
          </a:bodyPr>
          <a:lstStyle/>
          <a:p>
            <a:pPr marL="342900" indent="-342900" algn="just" fontAlgn="base">
              <a:lnSpc>
                <a:spcPct val="90000"/>
              </a:lnSpc>
              <a:spcBef>
                <a:spcPts val="1200"/>
              </a:spcBef>
              <a:spcAft>
                <a:spcPts val="0"/>
              </a:spcAft>
              <a:buFont typeface="+mj-lt"/>
              <a:buAutoNum type="arabicPeriod"/>
            </a:pPr>
            <a:r>
              <a:rPr lang="en-US" sz="1600" b="0" i="0" u="none" strike="noStrike" dirty="0">
                <a:solidFill>
                  <a:srgbClr val="FFFFFF"/>
                </a:solidFill>
                <a:effectLst/>
                <a:latin typeface="Calibri" panose="020F0502020204030204" pitchFamily="34" charset="0"/>
                <a:cs typeface="Calibri" panose="020F0502020204030204" pitchFamily="34" charset="0"/>
              </a:rPr>
              <a:t>Selling exclusive line of products </a:t>
            </a:r>
          </a:p>
          <a:p>
            <a:pPr marL="342900" indent="-342900" algn="just" fontAlgn="base">
              <a:lnSpc>
                <a:spcPct val="90000"/>
              </a:lnSpc>
              <a:spcBef>
                <a:spcPts val="1200"/>
              </a:spcBef>
              <a:spcAft>
                <a:spcPts val="0"/>
              </a:spcAft>
              <a:buFont typeface="+mj-lt"/>
              <a:buAutoNum type="arabicPeriod"/>
            </a:pPr>
            <a:r>
              <a:rPr lang="en-US" sz="1600" b="0" i="0" u="none" strike="noStrike" dirty="0">
                <a:solidFill>
                  <a:srgbClr val="FFFFFF"/>
                </a:solidFill>
                <a:effectLst/>
                <a:latin typeface="Calibri" panose="020F0502020204030204" pitchFamily="34" charset="0"/>
                <a:cs typeface="Calibri" panose="020F0502020204030204" pitchFamily="34" charset="0"/>
              </a:rPr>
              <a:t>85% of its customer base comprises of women.</a:t>
            </a:r>
          </a:p>
          <a:p>
            <a:pPr marL="342900" indent="-342900" algn="just" fontAlgn="base">
              <a:lnSpc>
                <a:spcPct val="90000"/>
              </a:lnSpc>
              <a:spcBef>
                <a:spcPts val="1200"/>
              </a:spcBef>
              <a:spcAft>
                <a:spcPts val="0"/>
              </a:spcAft>
              <a:buFont typeface="+mj-lt"/>
              <a:buAutoNum type="arabicPeriod"/>
            </a:pPr>
            <a:r>
              <a:rPr lang="en-US" sz="1600" b="0" i="0" u="none" strike="noStrike" dirty="0">
                <a:solidFill>
                  <a:srgbClr val="FFFFFF"/>
                </a:solidFill>
                <a:effectLst/>
                <a:latin typeface="Calibri" panose="020F0502020204030204" pitchFamily="34" charset="0"/>
                <a:cs typeface="Calibri" panose="020F0502020204030204" pitchFamily="34" charset="0"/>
              </a:rPr>
              <a:t>An email database of over 500 million addresses. </a:t>
            </a:r>
          </a:p>
          <a:p>
            <a:pPr marL="342900" indent="-342900" algn="just" fontAlgn="base">
              <a:lnSpc>
                <a:spcPct val="90000"/>
              </a:lnSpc>
              <a:spcBef>
                <a:spcPts val="1200"/>
              </a:spcBef>
              <a:spcAft>
                <a:spcPts val="0"/>
              </a:spcAft>
              <a:buFont typeface="+mj-lt"/>
              <a:buAutoNum type="arabicPeriod"/>
            </a:pPr>
            <a:r>
              <a:rPr lang="en-US" sz="1600" b="0" i="0" u="none" strike="noStrike" dirty="0">
                <a:solidFill>
                  <a:srgbClr val="FFFFFF"/>
                </a:solidFill>
                <a:effectLst/>
                <a:latin typeface="Calibri" panose="020F0502020204030204" pitchFamily="34" charset="0"/>
                <a:cs typeface="Calibri" panose="020F0502020204030204" pitchFamily="34" charset="0"/>
              </a:rPr>
              <a:t>More than 400 new products arrive on the shelves weekly.</a:t>
            </a:r>
          </a:p>
          <a:p>
            <a:pPr marL="342900" indent="-342900" algn="just" fontAlgn="base">
              <a:lnSpc>
                <a:spcPct val="90000"/>
              </a:lnSpc>
              <a:spcBef>
                <a:spcPts val="1200"/>
              </a:spcBef>
              <a:spcAft>
                <a:spcPts val="0"/>
              </a:spcAft>
              <a:buFont typeface="+mj-lt"/>
              <a:buAutoNum type="arabicPeriod"/>
            </a:pPr>
            <a:r>
              <a:rPr lang="en-US" sz="1600" b="0" i="0" u="none" strike="noStrike" dirty="0">
                <a:solidFill>
                  <a:srgbClr val="FFFFFF"/>
                </a:solidFill>
                <a:effectLst/>
                <a:latin typeface="Calibri" panose="020F0502020204030204" pitchFamily="34" charset="0"/>
                <a:cs typeface="Calibri" panose="020F0502020204030204" pitchFamily="34" charset="0"/>
              </a:rPr>
              <a:t>They have a potential to expand to 600 stores in long-term.</a:t>
            </a:r>
          </a:p>
          <a:p>
            <a:pPr marL="342900" indent="-342900" algn="just" fontAlgn="base">
              <a:lnSpc>
                <a:spcPct val="90000"/>
              </a:lnSpc>
              <a:spcBef>
                <a:spcPts val="1200"/>
              </a:spcBef>
              <a:spcAft>
                <a:spcPts val="0"/>
              </a:spcAft>
              <a:buFont typeface="+mj-lt"/>
              <a:buAutoNum type="arabicPeriod"/>
            </a:pPr>
            <a:r>
              <a:rPr lang="en-US" sz="1600" b="0" i="0" u="none" strike="noStrike" dirty="0">
                <a:solidFill>
                  <a:srgbClr val="FFFFFF"/>
                </a:solidFill>
                <a:effectLst/>
                <a:latin typeface="Calibri" panose="020F0502020204030204" pitchFamily="34" charset="0"/>
                <a:cs typeface="Calibri" panose="020F0502020204030204" pitchFamily="34" charset="0"/>
              </a:rPr>
              <a:t>Enhance direct sourcing of the products to provide everyday lower prices.</a:t>
            </a:r>
          </a:p>
          <a:p>
            <a:pPr marL="342900" indent="-342900" algn="just" fontAlgn="base">
              <a:lnSpc>
                <a:spcPct val="90000"/>
              </a:lnSpc>
              <a:spcBef>
                <a:spcPts val="1200"/>
              </a:spcBef>
              <a:spcAft>
                <a:spcPts val="0"/>
              </a:spcAft>
              <a:buFont typeface="+mj-lt"/>
              <a:buAutoNum type="arabicPeriod"/>
            </a:pPr>
            <a:r>
              <a:rPr lang="en-US" sz="1600" b="0" i="0" u="none" strike="noStrike" dirty="0">
                <a:solidFill>
                  <a:srgbClr val="FFFFFF"/>
                </a:solidFill>
                <a:effectLst/>
                <a:latin typeface="Calibri" panose="020F0502020204030204" pitchFamily="34" charset="0"/>
                <a:cs typeface="Calibri" panose="020F0502020204030204" pitchFamily="34" charset="0"/>
              </a:rPr>
              <a:t>Reward programs for continued loyalty, insider perks loyalty program for frequent shoppers and leveraging the IT to gain visibility in customer preferences and spending patterns.</a:t>
            </a:r>
          </a:p>
          <a:p>
            <a:pPr marL="342900" indent="-342900" algn="just" fontAlgn="base">
              <a:lnSpc>
                <a:spcPct val="90000"/>
              </a:lnSpc>
              <a:spcBef>
                <a:spcPts val="1200"/>
              </a:spcBef>
              <a:spcAft>
                <a:spcPts val="0"/>
              </a:spcAft>
              <a:buFont typeface="+mj-lt"/>
              <a:buAutoNum type="arabicPeriod"/>
            </a:pPr>
            <a:r>
              <a:rPr lang="en-US" sz="1600" b="0" i="0" u="none" strike="noStrike" dirty="0">
                <a:solidFill>
                  <a:srgbClr val="FFFFFF"/>
                </a:solidFill>
                <a:effectLst/>
                <a:latin typeface="Calibri" panose="020F0502020204030204" pitchFamily="34" charset="0"/>
                <a:cs typeface="Calibri" panose="020F0502020204030204" pitchFamily="34" charset="0"/>
              </a:rPr>
              <a:t>Working closely with 500 vendors that includes 36% domestic and 65% international including vendors from India, China, Vietnam, Turkey and Hong Kong. </a:t>
            </a:r>
          </a:p>
        </p:txBody>
      </p:sp>
      <p:sp>
        <p:nvSpPr>
          <p:cNvPr id="20" name="Content Placeholder 6">
            <a:extLst>
              <a:ext uri="{FF2B5EF4-FFF2-40B4-BE49-F238E27FC236}">
                <a16:creationId xmlns:a16="http://schemas.microsoft.com/office/drawing/2014/main" id="{5E170D82-4CE8-4926-AB20-C1A0F18E28AB}"/>
              </a:ext>
            </a:extLst>
          </p:cNvPr>
          <p:cNvSpPr txBox="1">
            <a:spLocks/>
          </p:cNvSpPr>
          <p:nvPr/>
        </p:nvSpPr>
        <p:spPr>
          <a:xfrm>
            <a:off x="20" y="6172201"/>
            <a:ext cx="4580077" cy="685799"/>
          </a:xfrm>
          <a:prstGeom prst="rect">
            <a:avLst/>
          </a:prstGeom>
          <a:solidFill>
            <a:srgbClr val="000000">
              <a:alpha val="50000"/>
            </a:srgbClr>
          </a:solidFill>
          <a:ln>
            <a:noFill/>
          </a:ln>
        </p:spPr>
        <p:txBody>
          <a:bodyPr vert="horz" wrap="square" lIns="0" tIns="45720" rIns="0" bIns="45720" rtlCol="0">
            <a:noAutofit/>
          </a:bodyPr>
          <a:lst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37160" indent="0" algn="ctr">
              <a:lnSpc>
                <a:spcPct val="107000"/>
              </a:lnSpc>
              <a:spcBef>
                <a:spcPts val="0"/>
              </a:spcBef>
              <a:spcAft>
                <a:spcPts val="600"/>
              </a:spcAft>
              <a:buClr>
                <a:schemeClr val="tx1"/>
              </a:buClr>
              <a:buFont typeface="Calibri" panose="020F0502020204030204" pitchFamily="34" charset="0"/>
              <a:buNone/>
            </a:pPr>
            <a:r>
              <a:rPr lang="en-US" sz="1300">
                <a:solidFill>
                  <a:srgbClr val="FFFFFF"/>
                </a:solidFill>
                <a:latin typeface="Calibri" panose="020F0502020204030204" pitchFamily="34" charset="0"/>
                <a:cs typeface="Calibri" panose="020F0502020204030204" pitchFamily="34" charset="0"/>
              </a:rPr>
              <a:t>Social Media is used extensively for marketing &amp; sales.</a:t>
            </a:r>
          </a:p>
        </p:txBody>
      </p:sp>
      <p:pic>
        <p:nvPicPr>
          <p:cNvPr id="6" name="Picture 5" descr="Graphical user interface, application&#10;&#10;Description automatically generated">
            <a:extLst>
              <a:ext uri="{FF2B5EF4-FFF2-40B4-BE49-F238E27FC236}">
                <a16:creationId xmlns:a16="http://schemas.microsoft.com/office/drawing/2014/main" id="{98320F06-6A8E-4B82-8CFD-21B4F0CFD2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423" y="313898"/>
            <a:ext cx="3449949" cy="5641074"/>
          </a:xfrm>
          <a:prstGeom prst="rect">
            <a:avLst/>
          </a:prstGeom>
        </p:spPr>
      </p:pic>
    </p:spTree>
    <p:extLst>
      <p:ext uri="{BB962C8B-B14F-4D97-AF65-F5344CB8AC3E}">
        <p14:creationId xmlns:p14="http://schemas.microsoft.com/office/powerpoint/2010/main" val="262093281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C449B1F-8B77-4CFC-B4D6-49FDA0EC8A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307" r="3" b="3"/>
          <a:stretch/>
        </p:blipFill>
        <p:spPr bwMode="auto">
          <a:xfrm>
            <a:off x="633999" y="640081"/>
            <a:ext cx="6896613" cy="5314406"/>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6">
            <a:extLst>
              <a:ext uri="{FF2B5EF4-FFF2-40B4-BE49-F238E27FC236}">
                <a16:creationId xmlns:a16="http://schemas.microsoft.com/office/drawing/2014/main" id="{37FA8867-6774-4797-B02F-E7331D9DB2FF}"/>
              </a:ext>
            </a:extLst>
          </p:cNvPr>
          <p:cNvSpPr txBox="1">
            <a:spLocks/>
          </p:cNvSpPr>
          <p:nvPr/>
        </p:nvSpPr>
        <p:spPr>
          <a:xfrm>
            <a:off x="7530612" y="2345675"/>
            <a:ext cx="3690257" cy="3461658"/>
          </a:xfrm>
          <a:prstGeom prst="rect">
            <a:avLst/>
          </a:prstGeom>
        </p:spPr>
        <p:txBody>
          <a:bodyPr vert="horz" lIns="0" tIns="45720" rIns="0" bIns="45720" rtlCol="0">
            <a:normAutofit/>
          </a:bodyPr>
          <a:lst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22910" indent="-285750">
              <a:lnSpc>
                <a:spcPct val="100000"/>
              </a:lnSpc>
              <a:spcBef>
                <a:spcPts val="0"/>
              </a:spcBef>
              <a:spcAft>
                <a:spcPts val="600"/>
              </a:spcAft>
              <a:buClr>
                <a:schemeClr val="tx1"/>
              </a:buClr>
              <a:buFont typeface="Arial" panose="020B0604020202020204" pitchFamily="34" charset="0"/>
              <a:buChar char="•"/>
            </a:pPr>
            <a:r>
              <a:rPr lang="en-US" sz="1800" dirty="0">
                <a:latin typeface="Calibri" panose="020F0502020204030204" pitchFamily="34" charset="0"/>
                <a:cs typeface="Calibri" panose="020F0502020204030204" pitchFamily="34" charset="0"/>
              </a:rPr>
              <a:t>Sales increased for 3 consecutive years but decreased for year 2020 as the result of pandemic. </a:t>
            </a:r>
          </a:p>
          <a:p>
            <a:pPr marL="422910" indent="-285750">
              <a:lnSpc>
                <a:spcPct val="100000"/>
              </a:lnSpc>
              <a:spcBef>
                <a:spcPts val="0"/>
              </a:spcBef>
              <a:spcAft>
                <a:spcPts val="600"/>
              </a:spcAft>
              <a:buClr>
                <a:schemeClr val="tx1"/>
              </a:buClr>
              <a:buFont typeface="Arial" panose="020B0604020202020204" pitchFamily="34" charset="0"/>
              <a:buChar char="•"/>
            </a:pPr>
            <a:endParaRPr lang="en-US" sz="1800" dirty="0">
              <a:latin typeface="Calibri" panose="020F0502020204030204" pitchFamily="34" charset="0"/>
              <a:cs typeface="Calibri" panose="020F0502020204030204" pitchFamily="34" charset="0"/>
            </a:endParaRPr>
          </a:p>
          <a:p>
            <a:pPr marL="422910" indent="-285750">
              <a:lnSpc>
                <a:spcPct val="100000"/>
              </a:lnSpc>
              <a:spcBef>
                <a:spcPts val="0"/>
              </a:spcBef>
              <a:spcAft>
                <a:spcPts val="600"/>
              </a:spcAft>
              <a:buClr>
                <a:schemeClr val="tx1"/>
              </a:buClr>
              <a:buFont typeface="Arial" panose="020B0604020202020204" pitchFamily="34" charset="0"/>
              <a:buChar char="•"/>
            </a:pPr>
            <a:r>
              <a:rPr lang="en-US" sz="1800" dirty="0">
                <a:latin typeface="Calibri" panose="020F0502020204030204" pitchFamily="34" charset="0"/>
                <a:cs typeface="Calibri" panose="020F0502020204030204" pitchFamily="34" charset="0"/>
              </a:rPr>
              <a:t>This gave us motivation to analyze At Home zip codes deeply to get meaningful insights</a:t>
            </a:r>
          </a:p>
          <a:p>
            <a:pPr marL="137160" indent="0">
              <a:lnSpc>
                <a:spcPct val="100000"/>
              </a:lnSpc>
              <a:spcBef>
                <a:spcPts val="0"/>
              </a:spcBef>
              <a:spcAft>
                <a:spcPts val="600"/>
              </a:spcAft>
              <a:buClr>
                <a:schemeClr val="tx1"/>
              </a:buClr>
              <a:buFont typeface="Calibri" panose="020F0502020204030204" pitchFamily="34" charset="0"/>
              <a:buNone/>
            </a:pPr>
            <a:endParaRPr lang="en-US" sz="1800" dirty="0">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2E53C962-65F9-4241-A308-FD58D9A67ADC}"/>
              </a:ext>
            </a:extLst>
          </p:cNvPr>
          <p:cNvSpPr>
            <a:spLocks noGrp="1"/>
          </p:cNvSpPr>
          <p:nvPr>
            <p:ph type="title"/>
          </p:nvPr>
        </p:nvSpPr>
        <p:spPr>
          <a:xfrm>
            <a:off x="7445839" y="317376"/>
            <a:ext cx="3690257" cy="1450757"/>
          </a:xfrm>
        </p:spPr>
        <p:txBody>
          <a:bodyPr/>
          <a:lstStyle/>
          <a:p>
            <a:pPr algn="ctr"/>
            <a:r>
              <a:rPr lang="en-US" dirty="0">
                <a:latin typeface="Calibri" panose="020F0502020204030204" pitchFamily="34" charset="0"/>
                <a:cs typeface="Calibri" panose="020F0502020204030204" pitchFamily="34" charset="0"/>
              </a:rPr>
              <a:t>Catalyst</a:t>
            </a:r>
          </a:p>
        </p:txBody>
      </p:sp>
    </p:spTree>
    <p:extLst>
      <p:ext uri="{BB962C8B-B14F-4D97-AF65-F5344CB8AC3E}">
        <p14:creationId xmlns:p14="http://schemas.microsoft.com/office/powerpoint/2010/main" val="3842003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75 Customer Feedback Questions to Improve Your Business - Boast">
            <a:extLst>
              <a:ext uri="{FF2B5EF4-FFF2-40B4-BE49-F238E27FC236}">
                <a16:creationId xmlns:a16="http://schemas.microsoft.com/office/drawing/2014/main" id="{ABAB9026-0995-47E3-9734-B0BF4C21DD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7397" y="2108201"/>
            <a:ext cx="4798283" cy="2799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6DE2F43-956A-46B1-AD83-4E27C17C82EB}"/>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Business Questions</a:t>
            </a:r>
          </a:p>
        </p:txBody>
      </p:sp>
      <p:sp>
        <p:nvSpPr>
          <p:cNvPr id="3" name="Content Placeholder 2">
            <a:extLst>
              <a:ext uri="{FF2B5EF4-FFF2-40B4-BE49-F238E27FC236}">
                <a16:creationId xmlns:a16="http://schemas.microsoft.com/office/drawing/2014/main" id="{AA4DE8CA-6D16-4F3A-BF7C-21C20E645B40}"/>
              </a:ext>
            </a:extLst>
          </p:cNvPr>
          <p:cNvSpPr>
            <a:spLocks noGrp="1"/>
          </p:cNvSpPr>
          <p:nvPr>
            <p:ph idx="1"/>
          </p:nvPr>
        </p:nvSpPr>
        <p:spPr>
          <a:xfrm>
            <a:off x="1097280" y="2108201"/>
            <a:ext cx="5857435" cy="4033226"/>
          </a:xfrm>
        </p:spPr>
        <p:txBody>
          <a:bodyPr>
            <a:normAutofit/>
          </a:bodyPr>
          <a:lstStyle/>
          <a:p>
            <a:pPr rtl="0">
              <a:lnSpc>
                <a:spcPct val="110000"/>
              </a:lnSpc>
              <a:spcBef>
                <a:spcPts val="0"/>
              </a:spcBef>
              <a:spcAft>
                <a:spcPts val="0"/>
              </a:spcAft>
            </a:pPr>
            <a:r>
              <a:rPr lang="en-US" sz="1800" b="0" i="0" u="none" strike="noStrike" dirty="0">
                <a:solidFill>
                  <a:srgbClr val="000000"/>
                </a:solidFill>
                <a:effectLst/>
                <a:latin typeface="Calibri" panose="020F0502020204030204" pitchFamily="34" charset="0"/>
                <a:cs typeface="Calibri" panose="020F0502020204030204" pitchFamily="34" charset="0"/>
              </a:rPr>
              <a:t>How is the competition around At Home stores? </a:t>
            </a:r>
            <a:endParaRPr lang="en-US" sz="1800" b="0" dirty="0">
              <a:effectLst/>
              <a:latin typeface="Calibri" panose="020F0502020204030204" pitchFamily="34" charset="0"/>
              <a:cs typeface="Calibri" panose="020F0502020204030204" pitchFamily="34" charset="0"/>
            </a:endParaRPr>
          </a:p>
          <a:p>
            <a:pPr rtl="0">
              <a:lnSpc>
                <a:spcPct val="110000"/>
              </a:lnSpc>
              <a:spcBef>
                <a:spcPts val="0"/>
              </a:spcBef>
              <a:spcAft>
                <a:spcPts val="0"/>
              </a:spcAft>
            </a:pPr>
            <a:br>
              <a:rPr lang="en-US" sz="1800" b="0" dirty="0">
                <a:effectLst/>
                <a:latin typeface="Calibri" panose="020F0502020204030204" pitchFamily="34" charset="0"/>
                <a:cs typeface="Calibri" panose="020F0502020204030204" pitchFamily="34" charset="0"/>
              </a:rPr>
            </a:br>
            <a:r>
              <a:rPr lang="en-US" sz="1800" b="0" i="0" u="none" strike="noStrike" dirty="0">
                <a:solidFill>
                  <a:srgbClr val="000000"/>
                </a:solidFill>
                <a:effectLst/>
                <a:latin typeface="Calibri" panose="020F0502020204030204" pitchFamily="34" charset="0"/>
                <a:cs typeface="Calibri" panose="020F0502020204030204" pitchFamily="34" charset="0"/>
              </a:rPr>
              <a:t>For which stores the strategies can be revisited?</a:t>
            </a:r>
            <a:endParaRPr lang="en-US" sz="1800" b="0" dirty="0">
              <a:effectLst/>
              <a:latin typeface="Calibri" panose="020F0502020204030204" pitchFamily="34" charset="0"/>
              <a:cs typeface="Calibri" panose="020F0502020204030204" pitchFamily="34" charset="0"/>
            </a:endParaRPr>
          </a:p>
          <a:p>
            <a:pPr rtl="0">
              <a:lnSpc>
                <a:spcPct val="110000"/>
              </a:lnSpc>
              <a:spcBef>
                <a:spcPts val="0"/>
              </a:spcBef>
              <a:spcAft>
                <a:spcPts val="0"/>
              </a:spcAft>
            </a:pPr>
            <a:br>
              <a:rPr lang="en-US" sz="1800" b="0" dirty="0">
                <a:effectLst/>
                <a:latin typeface="Calibri" panose="020F0502020204030204" pitchFamily="34" charset="0"/>
                <a:cs typeface="Calibri" panose="020F0502020204030204" pitchFamily="34" charset="0"/>
              </a:rPr>
            </a:br>
            <a:r>
              <a:rPr lang="en-US" sz="1800" b="0" i="0" u="none" strike="noStrike" dirty="0">
                <a:solidFill>
                  <a:srgbClr val="000000"/>
                </a:solidFill>
                <a:effectLst/>
                <a:latin typeface="Calibri" panose="020F0502020204030204" pitchFamily="34" charset="0"/>
                <a:cs typeface="Calibri" panose="020F0502020204030204" pitchFamily="34" charset="0"/>
              </a:rPr>
              <a:t>How pandemic impacted the AHG?</a:t>
            </a:r>
            <a:endParaRPr lang="en-US" sz="1800" b="0" dirty="0">
              <a:effectLst/>
              <a:latin typeface="Calibri" panose="020F0502020204030204" pitchFamily="34" charset="0"/>
              <a:cs typeface="Calibri" panose="020F0502020204030204" pitchFamily="34" charset="0"/>
            </a:endParaRPr>
          </a:p>
          <a:p>
            <a:pPr rtl="0">
              <a:lnSpc>
                <a:spcPct val="110000"/>
              </a:lnSpc>
              <a:spcBef>
                <a:spcPts val="0"/>
              </a:spcBef>
              <a:spcAft>
                <a:spcPts val="0"/>
              </a:spcAft>
            </a:pPr>
            <a:br>
              <a:rPr lang="en-US" sz="1800" b="0" dirty="0">
                <a:effectLst/>
                <a:latin typeface="Calibri" panose="020F0502020204030204" pitchFamily="34" charset="0"/>
                <a:cs typeface="Calibri" panose="020F0502020204030204" pitchFamily="34" charset="0"/>
              </a:rPr>
            </a:br>
            <a:r>
              <a:rPr lang="en-US" sz="1800" b="0" i="0" u="none" strike="noStrike" dirty="0">
                <a:solidFill>
                  <a:srgbClr val="000000"/>
                </a:solidFill>
                <a:effectLst/>
                <a:latin typeface="Calibri" panose="020F0502020204030204" pitchFamily="34" charset="0"/>
                <a:cs typeface="Calibri" panose="020F0502020204030204" pitchFamily="34" charset="0"/>
              </a:rPr>
              <a:t>Which states has scope for new stores?</a:t>
            </a:r>
            <a:endParaRPr lang="en-US" sz="1800" b="0" dirty="0">
              <a:effectLst/>
              <a:latin typeface="Calibri" panose="020F0502020204030204" pitchFamily="34" charset="0"/>
              <a:cs typeface="Calibri" panose="020F0502020204030204" pitchFamily="34" charset="0"/>
            </a:endParaRPr>
          </a:p>
          <a:p>
            <a:pPr rtl="0">
              <a:lnSpc>
                <a:spcPct val="110000"/>
              </a:lnSpc>
              <a:spcBef>
                <a:spcPts val="0"/>
              </a:spcBef>
              <a:spcAft>
                <a:spcPts val="0"/>
              </a:spcAft>
            </a:pPr>
            <a:br>
              <a:rPr lang="en-US" sz="1800" b="0" dirty="0">
                <a:effectLst/>
                <a:latin typeface="Calibri" panose="020F0502020204030204" pitchFamily="34" charset="0"/>
                <a:cs typeface="Calibri" panose="020F0502020204030204" pitchFamily="34" charset="0"/>
              </a:rPr>
            </a:br>
            <a:r>
              <a:rPr lang="en-US" sz="1800" b="0" i="0" u="none" strike="noStrike" dirty="0">
                <a:solidFill>
                  <a:srgbClr val="000000"/>
                </a:solidFill>
                <a:effectLst/>
                <a:latin typeface="Calibri" panose="020F0502020204030204" pitchFamily="34" charset="0"/>
                <a:cs typeface="Calibri" panose="020F0502020204030204" pitchFamily="34" charset="0"/>
              </a:rPr>
              <a:t>How demographics like total population or median income, race/ethnicity can impact the sales and future strategies?</a:t>
            </a:r>
            <a:endParaRPr lang="en-US" sz="1800" b="0" dirty="0">
              <a:effectLst/>
              <a:latin typeface="Calibri" panose="020F0502020204030204" pitchFamily="34" charset="0"/>
              <a:cs typeface="Calibri" panose="020F0502020204030204" pitchFamily="34" charset="0"/>
            </a:endParaRPr>
          </a:p>
          <a:p>
            <a:pPr>
              <a:lnSpc>
                <a:spcPct val="110000"/>
              </a:lnSpc>
            </a:pPr>
            <a:br>
              <a:rPr lang="en-US" sz="1600" dirty="0"/>
            </a:br>
            <a:endParaRPr lang="en-US"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96526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E2F43-956A-46B1-AD83-4E27C17C82EB}"/>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Data Analysis</a:t>
            </a:r>
          </a:p>
        </p:txBody>
      </p:sp>
      <p:sp>
        <p:nvSpPr>
          <p:cNvPr id="3" name="Content Placeholder 2">
            <a:extLst>
              <a:ext uri="{FF2B5EF4-FFF2-40B4-BE49-F238E27FC236}">
                <a16:creationId xmlns:a16="http://schemas.microsoft.com/office/drawing/2014/main" id="{AA4DE8CA-6D16-4F3A-BF7C-21C20E645B40}"/>
              </a:ext>
            </a:extLst>
          </p:cNvPr>
          <p:cNvSpPr>
            <a:spLocks noGrp="1"/>
          </p:cNvSpPr>
          <p:nvPr>
            <p:ph idx="1"/>
          </p:nvPr>
        </p:nvSpPr>
        <p:spPr>
          <a:xfrm>
            <a:off x="1097280" y="2108201"/>
            <a:ext cx="10058400" cy="3707911"/>
          </a:xfrm>
        </p:spPr>
        <p:txBody>
          <a:bodyPr>
            <a:noAutofit/>
          </a:bodyPr>
          <a:lstStyle/>
          <a:p>
            <a:pPr marL="0" indent="0" algn="just">
              <a:lnSpc>
                <a:spcPct val="100000"/>
              </a:lnSpc>
              <a:buClr>
                <a:schemeClr val="tx1"/>
              </a:buClr>
              <a:buNone/>
            </a:pPr>
            <a:r>
              <a:rPr lang="en-US" sz="1800" dirty="0">
                <a:latin typeface="Calibri" panose="020F0502020204030204" pitchFamily="34" charset="0"/>
                <a:cs typeface="Calibri" panose="020F0502020204030204" pitchFamily="34" charset="0"/>
              </a:rPr>
              <a:t>We divided our analysis into following categories - </a:t>
            </a:r>
          </a:p>
          <a:p>
            <a:pPr algn="just">
              <a:lnSpc>
                <a:spcPct val="100000"/>
              </a:lnSpc>
              <a:buClr>
                <a:schemeClr val="tx1"/>
              </a:buClr>
              <a:buFont typeface="Arial" panose="020B0604020202020204" pitchFamily="34" charset="0"/>
              <a:buChar char="•"/>
            </a:pPr>
            <a:r>
              <a:rPr lang="en-US" sz="1800" dirty="0">
                <a:latin typeface="Calibri" panose="020F0502020204030204" pitchFamily="34" charset="0"/>
                <a:cs typeface="Calibri" panose="020F0502020204030204" pitchFamily="34" charset="0"/>
              </a:rPr>
              <a:t>  Demographic Impact Analysis</a:t>
            </a:r>
          </a:p>
          <a:p>
            <a:pPr algn="just">
              <a:lnSpc>
                <a:spcPct val="100000"/>
              </a:lnSpc>
              <a:buClr>
                <a:schemeClr val="tx1"/>
              </a:buClr>
              <a:buFont typeface="Arial" panose="020B0604020202020204" pitchFamily="34" charset="0"/>
              <a:buChar char="•"/>
            </a:pPr>
            <a:r>
              <a:rPr lang="en-US" sz="1800" dirty="0">
                <a:latin typeface="Calibri" panose="020F0502020204030204" pitchFamily="34" charset="0"/>
                <a:cs typeface="Calibri" panose="020F0502020204030204" pitchFamily="34" charset="0"/>
              </a:rPr>
              <a:t>  Potential Customer Analysis</a:t>
            </a:r>
          </a:p>
          <a:p>
            <a:pPr algn="just">
              <a:lnSpc>
                <a:spcPct val="100000"/>
              </a:lnSpc>
              <a:buClr>
                <a:schemeClr val="tx1"/>
              </a:buClr>
              <a:buFont typeface="Arial" panose="020B0604020202020204" pitchFamily="34" charset="0"/>
              <a:buChar char="•"/>
            </a:pPr>
            <a:r>
              <a:rPr lang="en-US" sz="1800" dirty="0">
                <a:latin typeface="Calibri" panose="020F0502020204030204" pitchFamily="34" charset="0"/>
                <a:cs typeface="Calibri" panose="020F0502020204030204" pitchFamily="34" charset="0"/>
              </a:rPr>
              <a:t>  Spending Scope Analysis</a:t>
            </a:r>
          </a:p>
          <a:p>
            <a:pPr algn="just">
              <a:lnSpc>
                <a:spcPct val="100000"/>
              </a:lnSpc>
              <a:buClr>
                <a:schemeClr val="tx1"/>
              </a:buClr>
              <a:buFont typeface="Arial" panose="020B0604020202020204" pitchFamily="34" charset="0"/>
              <a:buChar char="•"/>
            </a:pPr>
            <a:r>
              <a:rPr lang="en-US" sz="1800" dirty="0">
                <a:latin typeface="Calibri" panose="020F0502020204030204" pitchFamily="34" charset="0"/>
                <a:cs typeface="Calibri" panose="020F0502020204030204" pitchFamily="34" charset="0"/>
              </a:rPr>
              <a:t>  Competition/Store – Sales  Analysis</a:t>
            </a:r>
          </a:p>
          <a:p>
            <a:pPr algn="just">
              <a:lnSpc>
                <a:spcPct val="100000"/>
              </a:lnSpc>
              <a:buClr>
                <a:schemeClr val="tx1"/>
              </a:buClr>
              <a:buFont typeface="Arial" panose="020B0604020202020204" pitchFamily="34" charset="0"/>
              <a:buChar char="•"/>
            </a:pPr>
            <a:r>
              <a:rPr lang="en-US" sz="1800" dirty="0">
                <a:latin typeface="Calibri" panose="020F0502020204030204" pitchFamily="34" charset="0"/>
                <a:cs typeface="Calibri" panose="020F0502020204030204" pitchFamily="34" charset="0"/>
              </a:rPr>
              <a:t>  Strategy Analysis</a:t>
            </a:r>
          </a:p>
          <a:p>
            <a:pPr marL="0" indent="0" algn="just">
              <a:lnSpc>
                <a:spcPct val="100000"/>
              </a:lnSpc>
              <a:buClr>
                <a:schemeClr val="tx1"/>
              </a:buClr>
              <a:buNone/>
            </a:pPr>
            <a:endParaRPr lang="en-US" sz="1800" dirty="0">
              <a:latin typeface="Calibri" panose="020F0502020204030204" pitchFamily="34" charset="0"/>
              <a:cs typeface="Calibri" panose="020F0502020204030204" pitchFamily="34" charset="0"/>
            </a:endParaRPr>
          </a:p>
        </p:txBody>
      </p:sp>
      <p:pic>
        <p:nvPicPr>
          <p:cNvPr id="4098" name="Picture 2" descr="Data analysis, A booming sector in India">
            <a:extLst>
              <a:ext uri="{FF2B5EF4-FFF2-40B4-BE49-F238E27FC236}">
                <a16:creationId xmlns:a16="http://schemas.microsoft.com/office/drawing/2014/main" id="{CA614D8F-AAA6-476D-9F67-BFFF5788D0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0181" y="2708031"/>
            <a:ext cx="5693020" cy="3415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7803735"/>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Sagona Extra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agona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0</TotalTime>
  <Words>1884</Words>
  <Application>Microsoft Office PowerPoint</Application>
  <PresentationFormat>Widescreen</PresentationFormat>
  <Paragraphs>177</Paragraphs>
  <Slides>38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Sagona Book</vt:lpstr>
      <vt:lpstr>Sagona ExtraLight</vt:lpstr>
      <vt:lpstr>Times New Roman</vt:lpstr>
      <vt:lpstr>Wingdings</vt:lpstr>
      <vt:lpstr>RetrospectVTI</vt:lpstr>
      <vt:lpstr>Team Capstone Project</vt:lpstr>
      <vt:lpstr>AGENDA</vt:lpstr>
      <vt:lpstr>Introduction</vt:lpstr>
      <vt:lpstr>Project Scope</vt:lpstr>
      <vt:lpstr>SWOT Analysis</vt:lpstr>
      <vt:lpstr>Company Analysis</vt:lpstr>
      <vt:lpstr>Catalyst</vt:lpstr>
      <vt:lpstr>Business Questions</vt:lpstr>
      <vt:lpstr>Data Analysis</vt:lpstr>
      <vt:lpstr>Demographic Impact Analysis</vt:lpstr>
      <vt:lpstr>PowerPoint Presentation</vt:lpstr>
      <vt:lpstr>Housing Price</vt:lpstr>
      <vt:lpstr>Housing &amp; Employment</vt:lpstr>
      <vt:lpstr>State wise Average Trade Comparison</vt:lpstr>
      <vt:lpstr>Potential Customer Analysis</vt:lpstr>
      <vt:lpstr>Gender Distribution</vt:lpstr>
      <vt:lpstr>Trade Comparison &amp; Store Delivery</vt:lpstr>
      <vt:lpstr>Total Household Year wise </vt:lpstr>
      <vt:lpstr>Python – Pandas Profiling Report</vt:lpstr>
      <vt:lpstr>Python – Correlation Matrix</vt:lpstr>
      <vt:lpstr>Spending-Scope Analysis</vt:lpstr>
      <vt:lpstr>Per Capita Income</vt:lpstr>
      <vt:lpstr>Housing Affordability</vt:lpstr>
      <vt:lpstr>Average Home Value</vt:lpstr>
      <vt:lpstr>Kmean-Combined Factor</vt:lpstr>
      <vt:lpstr>Competitive &amp; Store-Sales Analysis</vt:lpstr>
      <vt:lpstr>PowerPoint Presentation</vt:lpstr>
      <vt:lpstr>PowerPoint Presentation</vt:lpstr>
      <vt:lpstr>PowerPoint Presentation</vt:lpstr>
      <vt:lpstr>PowerPoint Presentation</vt:lpstr>
      <vt:lpstr>PowerPoint Presentation</vt:lpstr>
      <vt:lpstr>Strategy Analysis</vt:lpstr>
      <vt:lpstr>Current Strategy</vt:lpstr>
      <vt:lpstr>The forms of Trade</vt:lpstr>
      <vt:lpstr>Strategic Plan</vt:lpstr>
      <vt:lpstr>Business Recommendations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Capstone Project</dc:title>
  <dc:creator>Shraddha Gopalakrishnan</dc:creator>
  <cp:lastModifiedBy>shivani adsar</cp:lastModifiedBy>
  <cp:revision>97</cp:revision>
  <dcterms:created xsi:type="dcterms:W3CDTF">2021-06-29T18:33:05Z</dcterms:created>
  <dcterms:modified xsi:type="dcterms:W3CDTF">2021-07-29T18:20:37Z</dcterms:modified>
</cp:coreProperties>
</file>